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2" r:id="rId3"/>
    <p:sldId id="258" r:id="rId4"/>
    <p:sldId id="257" r:id="rId5"/>
    <p:sldId id="283" r:id="rId6"/>
    <p:sldId id="259" r:id="rId7"/>
    <p:sldId id="260" r:id="rId8"/>
    <p:sldId id="261" r:id="rId9"/>
    <p:sldId id="262" r:id="rId10"/>
    <p:sldId id="281" r:id="rId11"/>
    <p:sldId id="284" r:id="rId12"/>
    <p:sldId id="263" r:id="rId13"/>
    <p:sldId id="266" r:id="rId14"/>
    <p:sldId id="285" r:id="rId15"/>
    <p:sldId id="268" r:id="rId16"/>
    <p:sldId id="269" r:id="rId17"/>
    <p:sldId id="280" r:id="rId18"/>
    <p:sldId id="271" r:id="rId19"/>
    <p:sldId id="272" r:id="rId20"/>
    <p:sldId id="286" r:id="rId21"/>
    <p:sldId id="273" r:id="rId22"/>
    <p:sldId id="274" r:id="rId23"/>
    <p:sldId id="278" r:id="rId24"/>
    <p:sldId id="279" r:id="rId2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19C"/>
    <a:srgbClr val="5B9BD5"/>
    <a:srgbClr val="70AD47"/>
    <a:srgbClr val="4BC326"/>
    <a:srgbClr val="FA012F"/>
    <a:srgbClr val="57C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p:cViewPr varScale="1">
        <p:scale>
          <a:sx n="106" d="100"/>
          <a:sy n="106" d="100"/>
        </p:scale>
        <p:origin x="4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7EF4571-DDCB-44C9-9CCA-4EC108584DA0}" type="datetimeFigureOut">
              <a:rPr lang="de-DE" smtClean="0"/>
              <a:t>01.12.2020</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084B564-4B5F-4CF6-8F0C-7315ABC380EA}" type="slidenum">
              <a:rPr lang="de-DE" smtClean="0"/>
              <a:t>‹Nr.›</a:t>
            </a:fld>
            <a:endParaRPr lang="de-DE"/>
          </a:p>
        </p:txBody>
      </p:sp>
    </p:spTree>
    <p:extLst>
      <p:ext uri="{BB962C8B-B14F-4D97-AF65-F5344CB8AC3E}">
        <p14:creationId xmlns:p14="http://schemas.microsoft.com/office/powerpoint/2010/main" val="3088238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D4973F-B1E4-4E8B-A393-4894B2DA16F6}" type="datetimeFigureOut">
              <a:rPr lang="de-DE" smtClean="0"/>
              <a:pPr/>
              <a:t>01.12.2020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675B596-FE9A-4A07-91AF-AF55E4161EE0}" type="slidenum">
              <a:rPr lang="de-DE" smtClean="0"/>
              <a:pPr/>
              <a:t>‹Nr.›</a:t>
            </a:fld>
            <a:endParaRPr lang="de-DE"/>
          </a:p>
        </p:txBody>
      </p:sp>
    </p:spTree>
    <p:extLst>
      <p:ext uri="{BB962C8B-B14F-4D97-AF65-F5344CB8AC3E}">
        <p14:creationId xmlns:p14="http://schemas.microsoft.com/office/powerpoint/2010/main" val="25515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675B596-FE9A-4A07-91AF-AF55E4161EE0}" type="slidenum">
              <a:rPr lang="de-DE" smtClean="0"/>
              <a:pPr/>
              <a:t>1</a:t>
            </a:fld>
            <a:endParaRPr lang="de-DE"/>
          </a:p>
        </p:txBody>
      </p:sp>
    </p:spTree>
    <p:extLst>
      <p:ext uri="{BB962C8B-B14F-4D97-AF65-F5344CB8AC3E}">
        <p14:creationId xmlns:p14="http://schemas.microsoft.com/office/powerpoint/2010/main" val="2224302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13</a:t>
            </a:fld>
            <a:endParaRPr lang="de-DE"/>
          </a:p>
        </p:txBody>
      </p:sp>
    </p:spTree>
    <p:extLst>
      <p:ext uri="{BB962C8B-B14F-4D97-AF65-F5344CB8AC3E}">
        <p14:creationId xmlns:p14="http://schemas.microsoft.com/office/powerpoint/2010/main" val="175683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675B596-FE9A-4A07-91AF-AF55E4161EE0}" type="slidenum">
              <a:rPr lang="de-DE" smtClean="0"/>
              <a:pPr/>
              <a:t>15</a:t>
            </a:fld>
            <a:endParaRPr lang="de-DE"/>
          </a:p>
        </p:txBody>
      </p:sp>
    </p:spTree>
    <p:extLst>
      <p:ext uri="{BB962C8B-B14F-4D97-AF65-F5344CB8AC3E}">
        <p14:creationId xmlns:p14="http://schemas.microsoft.com/office/powerpoint/2010/main" val="410413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16</a:t>
            </a:fld>
            <a:endParaRPr lang="de-DE"/>
          </a:p>
        </p:txBody>
      </p:sp>
    </p:spTree>
    <p:extLst>
      <p:ext uri="{BB962C8B-B14F-4D97-AF65-F5344CB8AC3E}">
        <p14:creationId xmlns:p14="http://schemas.microsoft.com/office/powerpoint/2010/main" val="343883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17</a:t>
            </a:fld>
            <a:endParaRPr lang="de-DE"/>
          </a:p>
        </p:txBody>
      </p:sp>
    </p:spTree>
    <p:extLst>
      <p:ext uri="{BB962C8B-B14F-4D97-AF65-F5344CB8AC3E}">
        <p14:creationId xmlns:p14="http://schemas.microsoft.com/office/powerpoint/2010/main" val="3794827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18</a:t>
            </a:fld>
            <a:endParaRPr lang="de-DE"/>
          </a:p>
        </p:txBody>
      </p:sp>
    </p:spTree>
    <p:extLst>
      <p:ext uri="{BB962C8B-B14F-4D97-AF65-F5344CB8AC3E}">
        <p14:creationId xmlns:p14="http://schemas.microsoft.com/office/powerpoint/2010/main" val="145035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19</a:t>
            </a:fld>
            <a:endParaRPr lang="de-DE"/>
          </a:p>
        </p:txBody>
      </p:sp>
    </p:spTree>
    <p:extLst>
      <p:ext uri="{BB962C8B-B14F-4D97-AF65-F5344CB8AC3E}">
        <p14:creationId xmlns:p14="http://schemas.microsoft.com/office/powerpoint/2010/main" val="1066529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21</a:t>
            </a:fld>
            <a:endParaRPr lang="de-DE"/>
          </a:p>
        </p:txBody>
      </p:sp>
    </p:spTree>
    <p:extLst>
      <p:ext uri="{BB962C8B-B14F-4D97-AF65-F5344CB8AC3E}">
        <p14:creationId xmlns:p14="http://schemas.microsoft.com/office/powerpoint/2010/main" val="137524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22</a:t>
            </a:fld>
            <a:endParaRPr lang="de-DE"/>
          </a:p>
        </p:txBody>
      </p:sp>
    </p:spTree>
    <p:extLst>
      <p:ext uri="{BB962C8B-B14F-4D97-AF65-F5344CB8AC3E}">
        <p14:creationId xmlns:p14="http://schemas.microsoft.com/office/powerpoint/2010/main" val="13775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23</a:t>
            </a:fld>
            <a:endParaRPr lang="de-DE"/>
          </a:p>
        </p:txBody>
      </p:sp>
    </p:spTree>
    <p:extLst>
      <p:ext uri="{BB962C8B-B14F-4D97-AF65-F5344CB8AC3E}">
        <p14:creationId xmlns:p14="http://schemas.microsoft.com/office/powerpoint/2010/main" val="466662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675B596-FE9A-4A07-91AF-AF55E4161EE0}" type="slidenum">
              <a:rPr lang="de-DE" smtClean="0"/>
              <a:pPr/>
              <a:t>24</a:t>
            </a:fld>
            <a:endParaRPr lang="de-DE"/>
          </a:p>
        </p:txBody>
      </p:sp>
    </p:spTree>
    <p:extLst>
      <p:ext uri="{BB962C8B-B14F-4D97-AF65-F5344CB8AC3E}">
        <p14:creationId xmlns:p14="http://schemas.microsoft.com/office/powerpoint/2010/main" val="63092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3</a:t>
            </a:fld>
            <a:endParaRPr lang="de-DE"/>
          </a:p>
        </p:txBody>
      </p:sp>
    </p:spTree>
    <p:extLst>
      <p:ext uri="{BB962C8B-B14F-4D97-AF65-F5344CB8AC3E}">
        <p14:creationId xmlns:p14="http://schemas.microsoft.com/office/powerpoint/2010/main" val="356005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4</a:t>
            </a:fld>
            <a:endParaRPr lang="de-DE"/>
          </a:p>
        </p:txBody>
      </p:sp>
    </p:spTree>
    <p:extLst>
      <p:ext uri="{BB962C8B-B14F-4D97-AF65-F5344CB8AC3E}">
        <p14:creationId xmlns:p14="http://schemas.microsoft.com/office/powerpoint/2010/main" val="251149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6</a:t>
            </a:fld>
            <a:endParaRPr lang="de-DE"/>
          </a:p>
        </p:txBody>
      </p:sp>
    </p:spTree>
    <p:extLst>
      <p:ext uri="{BB962C8B-B14F-4D97-AF65-F5344CB8AC3E}">
        <p14:creationId xmlns:p14="http://schemas.microsoft.com/office/powerpoint/2010/main" val="37585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7</a:t>
            </a:fld>
            <a:endParaRPr lang="de-DE"/>
          </a:p>
        </p:txBody>
      </p:sp>
    </p:spTree>
    <p:extLst>
      <p:ext uri="{BB962C8B-B14F-4D97-AF65-F5344CB8AC3E}">
        <p14:creationId xmlns:p14="http://schemas.microsoft.com/office/powerpoint/2010/main" val="68948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8</a:t>
            </a:fld>
            <a:endParaRPr lang="de-DE"/>
          </a:p>
        </p:txBody>
      </p:sp>
    </p:spTree>
    <p:extLst>
      <p:ext uri="{BB962C8B-B14F-4D97-AF65-F5344CB8AC3E}">
        <p14:creationId xmlns:p14="http://schemas.microsoft.com/office/powerpoint/2010/main" val="409895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675B596-FE9A-4A07-91AF-AF55E4161EE0}" type="slidenum">
              <a:rPr lang="de-DE" smtClean="0"/>
              <a:pPr/>
              <a:t>9</a:t>
            </a:fld>
            <a:endParaRPr lang="de-DE"/>
          </a:p>
        </p:txBody>
      </p:sp>
    </p:spTree>
    <p:extLst>
      <p:ext uri="{BB962C8B-B14F-4D97-AF65-F5344CB8AC3E}">
        <p14:creationId xmlns:p14="http://schemas.microsoft.com/office/powerpoint/2010/main" val="252415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10</a:t>
            </a:fld>
            <a:endParaRPr lang="de-DE"/>
          </a:p>
        </p:txBody>
      </p:sp>
    </p:spTree>
    <p:extLst>
      <p:ext uri="{BB962C8B-B14F-4D97-AF65-F5344CB8AC3E}">
        <p14:creationId xmlns:p14="http://schemas.microsoft.com/office/powerpoint/2010/main" val="95952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675B596-FE9A-4A07-91AF-AF55E4161EE0}" type="slidenum">
              <a:rPr lang="de-DE" smtClean="0"/>
              <a:pPr/>
              <a:t>12</a:t>
            </a:fld>
            <a:endParaRPr lang="de-DE"/>
          </a:p>
        </p:txBody>
      </p:sp>
    </p:spTree>
    <p:extLst>
      <p:ext uri="{BB962C8B-B14F-4D97-AF65-F5344CB8AC3E}">
        <p14:creationId xmlns:p14="http://schemas.microsoft.com/office/powerpoint/2010/main" val="385450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40284805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417483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222243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4000">
                <a:latin typeface="Comic Sans MS" pitchFamily="66"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237954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106232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352962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357828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400">
                <a:latin typeface="Comic Sans MS" pitchFamily="66" charset="0"/>
              </a:defRPr>
            </a:lvl1p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194846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34382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210406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9271259-F23B-4A7F-8119-D07792C15109}" type="datetimeFigureOut">
              <a:rPr lang="de-DE" smtClean="0"/>
              <a:pPr/>
              <a:t>01.12.2020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D97393D-70BE-4964-9E4F-0B61B58B2F9B}" type="slidenum">
              <a:rPr lang="de-DE" smtClean="0"/>
              <a:pPr/>
              <a:t>‹Nr.›</a:t>
            </a:fld>
            <a:endParaRPr lang="de-DE"/>
          </a:p>
        </p:txBody>
      </p:sp>
    </p:spTree>
    <p:extLst>
      <p:ext uri="{BB962C8B-B14F-4D97-AF65-F5344CB8AC3E}">
        <p14:creationId xmlns:p14="http://schemas.microsoft.com/office/powerpoint/2010/main" val="365230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57C9D5"/>
            </a:gs>
            <a:gs pos="85000">
              <a:srgbClr val="4BC326"/>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6779096"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a:noFill/>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71259-F23B-4A7F-8119-D07792C15109}" type="datetimeFigureOut">
              <a:rPr lang="de-DE" smtClean="0"/>
              <a:pPr/>
              <a:t>01.12.2020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7393D-70BE-4964-9E4F-0B61B58B2F9B}" type="slidenum">
              <a:rPr lang="de-DE" smtClean="0"/>
              <a:pPr/>
              <a:t>‹Nr.›</a:t>
            </a:fld>
            <a:endParaRPr lang="de-DE"/>
          </a:p>
        </p:txBody>
      </p:sp>
      <p:pic>
        <p:nvPicPr>
          <p:cNvPr id="9" name="Grafik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308304" y="260648"/>
            <a:ext cx="1353968" cy="1144800"/>
          </a:xfrm>
          <a:prstGeom prst="rect">
            <a:avLst/>
          </a:prstGeom>
        </p:spPr>
      </p:pic>
    </p:spTree>
    <p:extLst>
      <p:ext uri="{BB962C8B-B14F-4D97-AF65-F5344CB8AC3E}">
        <p14:creationId xmlns:p14="http://schemas.microsoft.com/office/powerpoint/2010/main" val="1239331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548680"/>
            <a:ext cx="7344816" cy="2808312"/>
          </a:xfrm>
        </p:spPr>
        <p:txBody>
          <a:bodyPr>
            <a:normAutofit/>
          </a:bodyPr>
          <a:lstStyle/>
          <a:p>
            <a:r>
              <a:rPr lang="de-DE" sz="5400" dirty="0" smtClean="0">
                <a:latin typeface="Comic Sans MS" pitchFamily="66" charset="0"/>
              </a:rPr>
              <a:t>Herzlich Willkommen</a:t>
            </a:r>
            <a:br>
              <a:rPr lang="de-DE" sz="5400" dirty="0" smtClean="0">
                <a:latin typeface="Comic Sans MS" pitchFamily="66" charset="0"/>
              </a:rPr>
            </a:br>
            <a:r>
              <a:rPr lang="de-DE" sz="5400" dirty="0" smtClean="0">
                <a:latin typeface="Comic Sans MS" pitchFamily="66" charset="0"/>
              </a:rPr>
              <a:t>zur Vorstellung der</a:t>
            </a:r>
            <a:br>
              <a:rPr lang="de-DE" sz="5400" dirty="0" smtClean="0">
                <a:latin typeface="Comic Sans MS" pitchFamily="66" charset="0"/>
              </a:rPr>
            </a:br>
            <a:r>
              <a:rPr lang="de-DE" sz="5400" dirty="0" smtClean="0">
                <a:latin typeface="Comic Sans MS" pitchFamily="66" charset="0"/>
              </a:rPr>
              <a:t>RS Camper Höhe</a:t>
            </a:r>
            <a:endParaRPr lang="de-DE" sz="5400" dirty="0">
              <a:latin typeface="Comic Sans MS" pitchFamily="66" charset="0"/>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0350" y="3213341"/>
            <a:ext cx="5027154" cy="3351436"/>
          </a:xfrm>
          <a:prstGeom prst="rect">
            <a:avLst/>
          </a:prstGeom>
        </p:spPr>
      </p:pic>
    </p:spTree>
    <p:extLst>
      <p:ext uri="{BB962C8B-B14F-4D97-AF65-F5344CB8AC3E}">
        <p14:creationId xmlns:p14="http://schemas.microsoft.com/office/powerpoint/2010/main" val="1877420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Schülerbuch</a:t>
            </a:r>
            <a:endParaRPr lang="de-DE" dirty="0"/>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86959">
            <a:off x="2727398" y="3993077"/>
            <a:ext cx="1777764" cy="2548283"/>
          </a:xfrm>
          <a:prstGeom prst="rect">
            <a:avLst/>
          </a:prstGeom>
        </p:spPr>
      </p:pic>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72952">
            <a:off x="4134290" y="1483471"/>
            <a:ext cx="1773497" cy="2545453"/>
          </a:xfrm>
          <a:prstGeom prst="rect">
            <a:avLst/>
          </a:prstGeom>
        </p:spPr>
      </p:pic>
      <p:pic>
        <p:nvPicPr>
          <p:cNvPr id="6" name="Grafik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95360">
            <a:off x="6899495" y="1656580"/>
            <a:ext cx="1773737" cy="2559293"/>
          </a:xfrm>
          <a:prstGeom prst="rect">
            <a:avLst/>
          </a:prstGeom>
        </p:spPr>
      </p:pic>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179512" y="1579283"/>
            <a:ext cx="1996608" cy="284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34472">
            <a:off x="5447068" y="3959777"/>
            <a:ext cx="1797761" cy="2605404"/>
          </a:xfrm>
          <a:prstGeom prst="rect">
            <a:avLst/>
          </a:prstGeom>
        </p:spPr>
      </p:pic>
    </p:spTree>
    <p:extLst>
      <p:ext uri="{BB962C8B-B14F-4D97-AF65-F5344CB8AC3E}">
        <p14:creationId xmlns:p14="http://schemas.microsoft.com/office/powerpoint/2010/main" val="195574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Schülerbuch…</a:t>
            </a:r>
            <a:endParaRPr lang="de-DE" dirty="0"/>
          </a:p>
        </p:txBody>
      </p:sp>
      <p:sp>
        <p:nvSpPr>
          <p:cNvPr id="3" name="Inhaltsplatzhalter 2"/>
          <p:cNvSpPr>
            <a:spLocks noGrp="1"/>
          </p:cNvSpPr>
          <p:nvPr>
            <p:ph idx="1"/>
          </p:nvPr>
        </p:nvSpPr>
        <p:spPr/>
        <p:txBody>
          <a:bodyPr>
            <a:normAutofit/>
          </a:bodyPr>
          <a:lstStyle/>
          <a:p>
            <a:pPr marL="0" indent="0" algn="just">
              <a:buNone/>
            </a:pPr>
            <a:r>
              <a:rPr lang="de-DE" dirty="0" smtClean="0"/>
              <a:t>…enthält alle Regelungen und Vorschriften für das Arbeiten in der Realschule</a:t>
            </a:r>
          </a:p>
          <a:p>
            <a:pPr marL="0" indent="0" algn="just">
              <a:buNone/>
            </a:pPr>
            <a:r>
              <a:rPr lang="de-DE" dirty="0" smtClean="0"/>
              <a:t>…ist das Hausaufgabenheft für alle Schülerinnen und Schüler</a:t>
            </a:r>
          </a:p>
          <a:p>
            <a:pPr marL="0" indent="0" algn="just">
              <a:buNone/>
            </a:pPr>
            <a:r>
              <a:rPr lang="de-DE" dirty="0" smtClean="0"/>
              <a:t>…ist Kommunikationsmittel zwischen Schule und Elternhaus</a:t>
            </a:r>
          </a:p>
          <a:p>
            <a:pPr marL="0" indent="0" algn="just">
              <a:buNone/>
            </a:pPr>
            <a:r>
              <a:rPr lang="de-DE" dirty="0" smtClean="0"/>
              <a:t>…gibt einen schnellen Überblick über nicht erledigte Hausaufgaben</a:t>
            </a:r>
          </a:p>
        </p:txBody>
      </p:sp>
    </p:spTree>
    <p:extLst>
      <p:ext uri="{BB962C8B-B14F-4D97-AF65-F5344CB8AC3E}">
        <p14:creationId xmlns:p14="http://schemas.microsoft.com/office/powerpoint/2010/main" val="3080715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779096" cy="2002234"/>
          </a:xfrm>
        </p:spPr>
        <p:txBody>
          <a:bodyPr/>
          <a:lstStyle/>
          <a:p>
            <a:r>
              <a:rPr lang="de-DE" dirty="0" smtClean="0"/>
              <a:t>AGs</a:t>
            </a:r>
            <a:r>
              <a:rPr lang="de-DE" dirty="0"/>
              <a:t/>
            </a:r>
            <a:br>
              <a:rPr lang="de-DE" dirty="0"/>
            </a:br>
            <a:r>
              <a:rPr lang="de-DE" dirty="0" smtClean="0"/>
              <a:t>und</a:t>
            </a:r>
            <a:br>
              <a:rPr lang="de-DE" dirty="0" smtClean="0"/>
            </a:br>
            <a:r>
              <a:rPr lang="de-DE" dirty="0" smtClean="0"/>
              <a:t>Förderangebote</a:t>
            </a:r>
            <a:endParaRPr lang="de-DE" dirty="0"/>
          </a:p>
        </p:txBody>
      </p:sp>
      <p:sp>
        <p:nvSpPr>
          <p:cNvPr id="3" name="Inhaltsplatzhalter 2"/>
          <p:cNvSpPr>
            <a:spLocks noGrp="1"/>
          </p:cNvSpPr>
          <p:nvPr>
            <p:ph idx="1"/>
          </p:nvPr>
        </p:nvSpPr>
        <p:spPr>
          <a:xfrm>
            <a:off x="457200" y="2780928"/>
            <a:ext cx="8229600" cy="3168352"/>
          </a:xfrm>
        </p:spPr>
        <p:txBody>
          <a:bodyPr>
            <a:normAutofit/>
          </a:bodyPr>
          <a:lstStyle/>
          <a:p>
            <a:r>
              <a:rPr lang="de-DE" dirty="0" smtClean="0"/>
              <a:t>Liegen im Nachmittagsbereich</a:t>
            </a:r>
          </a:p>
          <a:p>
            <a:pPr lvl="1">
              <a:buFont typeface="Wingdings 3" pitchFamily="18" charset="2"/>
              <a:buChar char=""/>
            </a:pPr>
            <a:r>
              <a:rPr lang="de-DE" dirty="0" smtClean="0"/>
              <a:t> 7. / 8. Std.</a:t>
            </a:r>
          </a:p>
          <a:p>
            <a:pPr lvl="1">
              <a:buFont typeface="Wingdings 3" pitchFamily="18" charset="2"/>
              <a:buChar char=""/>
            </a:pPr>
            <a:endParaRPr lang="de-DE" dirty="0" smtClean="0"/>
          </a:p>
          <a:p>
            <a:pPr lvl="1">
              <a:buFont typeface="Wingdings 3" pitchFamily="18" charset="2"/>
              <a:buChar char=""/>
            </a:pPr>
            <a:r>
              <a:rPr lang="de-DE" dirty="0" smtClean="0"/>
              <a:t> Beispiele:</a:t>
            </a:r>
          </a:p>
          <a:p>
            <a:pPr lvl="2">
              <a:lnSpc>
                <a:spcPct val="150000"/>
              </a:lnSpc>
              <a:buFont typeface="Wingdings" panose="05000000000000000000" pitchFamily="2" charset="2"/>
              <a:buChar char="§"/>
            </a:pPr>
            <a:r>
              <a:rPr lang="de-DE" sz="1800" dirty="0" smtClean="0"/>
              <a:t>Streitschlichter, DFB-Fußball, Schulsanitätsdienst, Werken, Kochen und Backen, Badminton, Schülermagazin, Keyboard, etc.</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379" y="4201336"/>
            <a:ext cx="492053" cy="492053"/>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38406" y="2107909"/>
            <a:ext cx="1272427" cy="673019"/>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2915359"/>
            <a:ext cx="762000" cy="762000"/>
          </a:xfrm>
          <a:prstGeom prst="rect">
            <a:avLst/>
          </a:prstGeom>
          <a:solidFill>
            <a:schemeClr val="bg1"/>
          </a:solidFill>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3912" y="2915359"/>
            <a:ext cx="690180" cy="720080"/>
          </a:xfrm>
          <a:prstGeom prst="rect">
            <a:avLst/>
          </a:prstGeom>
          <a:solidFill>
            <a:schemeClr val="bg1"/>
          </a:solidFill>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3176" y="3925965"/>
            <a:ext cx="1024516" cy="848826"/>
          </a:xfrm>
          <a:prstGeom prst="rect">
            <a:avLst/>
          </a:prstGeom>
        </p:spPr>
      </p:pic>
    </p:spTree>
    <p:extLst>
      <p:ext uri="{BB962C8B-B14F-4D97-AF65-F5344CB8AC3E}">
        <p14:creationId xmlns:p14="http://schemas.microsoft.com/office/powerpoint/2010/main" val="346741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Förderangebote</a:t>
            </a:r>
            <a:endParaRPr lang="de-DE" dirty="0"/>
          </a:p>
        </p:txBody>
      </p:sp>
      <p:sp>
        <p:nvSpPr>
          <p:cNvPr id="3" name="Inhaltsplatzhalter 2"/>
          <p:cNvSpPr>
            <a:spLocks noGrp="1"/>
          </p:cNvSpPr>
          <p:nvPr>
            <p:ph idx="1"/>
          </p:nvPr>
        </p:nvSpPr>
        <p:spPr>
          <a:xfrm>
            <a:off x="457200" y="1600200"/>
            <a:ext cx="8229600" cy="4997152"/>
          </a:xfrm>
        </p:spPr>
        <p:txBody>
          <a:bodyPr>
            <a:normAutofit/>
          </a:bodyPr>
          <a:lstStyle/>
          <a:p>
            <a:pPr marL="514350" indent="-514350">
              <a:buFont typeface="+mj-lt"/>
              <a:buAutoNum type="alphaLcParenR"/>
            </a:pPr>
            <a:r>
              <a:rPr lang="de-DE" dirty="0" smtClean="0"/>
              <a:t>Schüler helfen Schülern</a:t>
            </a:r>
            <a:br>
              <a:rPr lang="de-DE" dirty="0" smtClean="0"/>
            </a:br>
            <a:r>
              <a:rPr lang="de-DE" dirty="0" smtClean="0"/>
              <a:t>Nachhilfe von Schülern JG 9/10</a:t>
            </a:r>
            <a:br>
              <a:rPr lang="de-DE" dirty="0" smtClean="0"/>
            </a:br>
            <a:r>
              <a:rPr lang="de-DE" dirty="0" smtClean="0"/>
              <a:t>für Schüler JG 5/6</a:t>
            </a:r>
          </a:p>
          <a:p>
            <a:pPr marL="514350" indent="-514350">
              <a:buFont typeface="+mj-lt"/>
              <a:buAutoNum type="alphaLcParenR"/>
            </a:pPr>
            <a:endParaRPr lang="de-DE" dirty="0" smtClean="0"/>
          </a:p>
          <a:p>
            <a:pPr marL="514350" indent="-514350">
              <a:buFont typeface="+mj-lt"/>
              <a:buAutoNum type="alphaLcParenR"/>
            </a:pPr>
            <a:r>
              <a:rPr lang="de-DE" dirty="0" smtClean="0"/>
              <a:t>ILE: Individuelle Lernentwicklung</a:t>
            </a:r>
          </a:p>
          <a:p>
            <a:pPr marL="514350" indent="-514350">
              <a:buFont typeface="+mj-lt"/>
              <a:buAutoNum type="alphaLcParenR"/>
            </a:pPr>
            <a:endParaRPr lang="de-DE" dirty="0"/>
          </a:p>
          <a:p>
            <a:pPr marL="514350" indent="-514350">
              <a:lnSpc>
                <a:spcPct val="120000"/>
              </a:lnSpc>
              <a:buFont typeface="+mj-lt"/>
              <a:buAutoNum type="alphaLcParenR"/>
            </a:pPr>
            <a:r>
              <a:rPr lang="de-DE" sz="3100" dirty="0" smtClean="0"/>
              <a:t>Jahrgang 10: Prüfungsvorbereitung in Deutsch, Englisch und Mathematik</a:t>
            </a:r>
            <a:endParaRPr lang="de-DE" sz="3100" dirty="0"/>
          </a:p>
        </p:txBody>
      </p:sp>
    </p:spTree>
    <p:extLst>
      <p:ext uri="{BB962C8B-B14F-4D97-AF65-F5344CB8AC3E}">
        <p14:creationId xmlns:p14="http://schemas.microsoft.com/office/powerpoint/2010/main" val="2310448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Methoden- </a:t>
            </a:r>
            <a:r>
              <a:rPr lang="de-DE" dirty="0"/>
              <a:t>und Sozialtrainingstage</a:t>
            </a:r>
          </a:p>
        </p:txBody>
      </p:sp>
      <p:sp>
        <p:nvSpPr>
          <p:cNvPr id="3" name="Inhaltsplatzhalter 2"/>
          <p:cNvSpPr>
            <a:spLocks noGrp="1"/>
          </p:cNvSpPr>
          <p:nvPr>
            <p:ph idx="1"/>
          </p:nvPr>
        </p:nvSpPr>
        <p:spPr/>
        <p:txBody>
          <a:bodyPr>
            <a:normAutofit fontScale="92500" lnSpcReduction="20000"/>
          </a:bodyPr>
          <a:lstStyle/>
          <a:p>
            <a:pPr marL="0" indent="0" algn="just">
              <a:buNone/>
            </a:pPr>
            <a:r>
              <a:rPr lang="de-DE" dirty="0" smtClean="0"/>
              <a:t>Das Erlernen und Verfestigen von Methoden, die für ein erfolgreiches Lernen und Arbeiten </a:t>
            </a:r>
            <a:r>
              <a:rPr lang="de-DE" dirty="0"/>
              <a:t>n</a:t>
            </a:r>
            <a:r>
              <a:rPr lang="de-DE" dirty="0" smtClean="0"/>
              <a:t>otwendig sind, findet sowohl an festen Methodentagen im Laufe des Schuljahres als auch während des Unterrichts der verschiedenen Fächer statt. </a:t>
            </a:r>
          </a:p>
          <a:p>
            <a:pPr marL="0" indent="0" algn="just">
              <a:buNone/>
            </a:pPr>
            <a:endParaRPr lang="de-DE" dirty="0" smtClean="0"/>
          </a:p>
          <a:p>
            <a:pPr marL="0" indent="0" algn="just">
              <a:buNone/>
            </a:pPr>
            <a:r>
              <a:rPr lang="de-DE" dirty="0" smtClean="0"/>
              <a:t>An den Sozialtrainingstagen wird in Projektform gearbeitet, zum Thema Umgang mit den digitalen Medien z.B. mit Experten vom Verein smiley e.V.</a:t>
            </a:r>
            <a:endParaRPr lang="de-DE" dirty="0"/>
          </a:p>
        </p:txBody>
      </p:sp>
    </p:spTree>
    <p:extLst>
      <p:ext uri="{BB962C8B-B14F-4D97-AF65-F5344CB8AC3E}">
        <p14:creationId xmlns:p14="http://schemas.microsoft.com/office/powerpoint/2010/main" val="2665716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3771" y="260649"/>
            <a:ext cx="7772400" cy="648071"/>
          </a:xfrm>
        </p:spPr>
        <p:txBody>
          <a:bodyPr>
            <a:noAutofit/>
          </a:bodyPr>
          <a:lstStyle/>
          <a:p>
            <a:r>
              <a:rPr lang="de-DE" sz="3400" dirty="0" smtClean="0">
                <a:latin typeface="Comic Sans MS" pitchFamily="66" charset="0"/>
              </a:rPr>
              <a:t>Methoden- und Sozialtrainingstage</a:t>
            </a:r>
            <a:endParaRPr lang="de-DE" sz="3400" dirty="0">
              <a:latin typeface="Comic Sans MS" pitchFamily="66" charset="0"/>
            </a:endParaRPr>
          </a:p>
        </p:txBody>
      </p:sp>
      <p:sp>
        <p:nvSpPr>
          <p:cNvPr id="9" name="Textfeld 8"/>
          <p:cNvSpPr txBox="1"/>
          <p:nvPr/>
        </p:nvSpPr>
        <p:spPr>
          <a:xfrm>
            <a:off x="108000" y="1393031"/>
            <a:ext cx="2591792" cy="307777"/>
          </a:xfrm>
          <a:prstGeom prst="rect">
            <a:avLst/>
          </a:prstGeom>
          <a:solidFill>
            <a:schemeClr val="bg1">
              <a:alpha val="70000"/>
            </a:schemeClr>
          </a:solidFill>
          <a:ln w="19050">
            <a:solidFill>
              <a:srgbClr val="41719C"/>
            </a:solidFill>
          </a:ln>
        </p:spPr>
        <p:txBody>
          <a:bodyPr wrap="square" rtlCol="0">
            <a:spAutoFit/>
          </a:bodyPr>
          <a:lstStyle/>
          <a:p>
            <a:r>
              <a:rPr lang="de-DE" sz="1400" dirty="0" smtClean="0"/>
              <a:t>E = Einführung    </a:t>
            </a:r>
            <a:r>
              <a:rPr lang="de-DE" sz="1400" dirty="0" smtClean="0">
                <a:sym typeface="Symbol" panose="05050102010706020507" pitchFamily="18" charset="2"/>
              </a:rPr>
              <a:t>     </a:t>
            </a:r>
            <a:r>
              <a:rPr lang="de-DE" sz="1400" dirty="0" smtClean="0"/>
              <a:t>P = Pflege</a:t>
            </a:r>
            <a:r>
              <a:rPr lang="de-DE" sz="1400" dirty="0" smtClean="0">
                <a:solidFill>
                  <a:srgbClr val="70AD47"/>
                </a:solidFill>
              </a:rPr>
              <a:t> </a:t>
            </a:r>
            <a:endParaRPr lang="de-DE" sz="1400" dirty="0">
              <a:solidFill>
                <a:srgbClr val="5B9BD5"/>
              </a:solidFill>
            </a:endParaRPr>
          </a:p>
        </p:txBody>
      </p:sp>
      <p:sp>
        <p:nvSpPr>
          <p:cNvPr id="12" name="Textfeld 11"/>
          <p:cNvSpPr txBox="1"/>
          <p:nvPr/>
        </p:nvSpPr>
        <p:spPr>
          <a:xfrm>
            <a:off x="107504" y="1014697"/>
            <a:ext cx="2088232" cy="368022"/>
          </a:xfrm>
          <a:prstGeom prst="snip2SameRect">
            <a:avLst/>
          </a:prstGeom>
          <a:solidFill>
            <a:schemeClr val="bg1">
              <a:alpha val="70000"/>
            </a:schemeClr>
          </a:solidFill>
          <a:ln w="19050">
            <a:solidFill>
              <a:srgbClr val="41719C"/>
            </a:solidFill>
          </a:ln>
        </p:spPr>
        <p:txBody>
          <a:bodyPr wrap="square" rtlCol="0">
            <a:spAutoFit/>
          </a:bodyPr>
          <a:lstStyle/>
          <a:p>
            <a:r>
              <a:rPr lang="de-DE" sz="1600" dirty="0" smtClean="0"/>
              <a:t>Curriculum Methoden</a:t>
            </a:r>
            <a:endParaRPr lang="de-DE" sz="1600" dirty="0">
              <a:solidFill>
                <a:srgbClr val="5B9BD5"/>
              </a:solidFill>
            </a:endParaRPr>
          </a:p>
        </p:txBody>
      </p:sp>
      <p:graphicFrame>
        <p:nvGraphicFramePr>
          <p:cNvPr id="17" name="Tabelle 16"/>
          <p:cNvGraphicFramePr>
            <a:graphicFrameLocks noGrp="1"/>
          </p:cNvGraphicFramePr>
          <p:nvPr>
            <p:extLst>
              <p:ext uri="{D42A27DB-BD31-4B8C-83A1-F6EECF244321}">
                <p14:modId xmlns:p14="http://schemas.microsoft.com/office/powerpoint/2010/main" val="2929010795"/>
              </p:ext>
            </p:extLst>
          </p:nvPr>
        </p:nvGraphicFramePr>
        <p:xfrm>
          <a:off x="395536" y="1872000"/>
          <a:ext cx="8012329" cy="4525962"/>
        </p:xfrm>
        <a:graphic>
          <a:graphicData uri="http://schemas.openxmlformats.org/drawingml/2006/table">
            <a:tbl>
              <a:tblPr firstRow="1" firstCol="1" bandRow="1">
                <a:tableStyleId>{5C22544A-7EE6-4342-B048-85BDC9FD1C3A}</a:tableStyleId>
              </a:tblPr>
              <a:tblGrid>
                <a:gridCol w="1090621"/>
                <a:gridCol w="1895830"/>
                <a:gridCol w="2523620"/>
                <a:gridCol w="2502258"/>
              </a:tblGrid>
              <a:tr h="167629">
                <a:tc>
                  <a:txBody>
                    <a:bodyPr/>
                    <a:lstStyle/>
                    <a:p>
                      <a:pPr algn="ctr">
                        <a:lnSpc>
                          <a:spcPct val="107000"/>
                        </a:lnSpc>
                        <a:spcAft>
                          <a:spcPts val="0"/>
                        </a:spcAft>
                      </a:pPr>
                      <a:r>
                        <a:rPr lang="de-DE"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gn="ctr">
                        <a:lnSpc>
                          <a:spcPct val="107000"/>
                        </a:lnSpc>
                        <a:spcAft>
                          <a:spcPts val="0"/>
                        </a:spcAft>
                      </a:pPr>
                      <a:r>
                        <a:rPr lang="de-DE" sz="1000">
                          <a:effectLst/>
                        </a:rPr>
                        <a:t>Lern- und Arbeitstechniken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gn="ctr">
                        <a:lnSpc>
                          <a:spcPct val="107000"/>
                        </a:lnSpc>
                        <a:spcAft>
                          <a:spcPts val="0"/>
                        </a:spcAft>
                      </a:pPr>
                      <a:r>
                        <a:rPr lang="de-DE" sz="1000">
                          <a:effectLst/>
                        </a:rPr>
                        <a:t>Teamtechniken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gn="ctr">
                        <a:lnSpc>
                          <a:spcPct val="107000"/>
                        </a:lnSpc>
                        <a:spcAft>
                          <a:spcPts val="0"/>
                        </a:spcAft>
                      </a:pPr>
                      <a:r>
                        <a:rPr lang="de-DE" sz="1000" dirty="0">
                          <a:effectLst/>
                        </a:rPr>
                        <a:t>Kommunikative Techniken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r>
              <a:tr h="838141">
                <a:tc>
                  <a:txBody>
                    <a:bodyPr/>
                    <a:lstStyle/>
                    <a:p>
                      <a:pPr algn="ctr">
                        <a:lnSpc>
                          <a:spcPct val="107000"/>
                        </a:lnSpc>
                        <a:spcAft>
                          <a:spcPts val="0"/>
                        </a:spcAft>
                      </a:pPr>
                      <a:r>
                        <a:rPr lang="de-DE" sz="1300" dirty="0">
                          <a:effectLst/>
                        </a:rPr>
                        <a:t>Jahrgang</a:t>
                      </a:r>
                      <a:endParaRPr lang="de-DE" sz="1000" dirty="0">
                        <a:effectLst/>
                      </a:endParaRPr>
                    </a:p>
                    <a:p>
                      <a:pPr algn="ctr">
                        <a:lnSpc>
                          <a:spcPct val="107000"/>
                        </a:lnSpc>
                        <a:spcAft>
                          <a:spcPts val="0"/>
                        </a:spcAft>
                      </a:pPr>
                      <a:r>
                        <a:rPr lang="de-DE" sz="1300" dirty="0">
                          <a:effectLst/>
                        </a:rPr>
                        <a:t>5</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p>
                    <a:p>
                      <a:pPr algn="ctr">
                        <a:lnSpc>
                          <a:spcPct val="107000"/>
                        </a:lnSpc>
                        <a:spcAft>
                          <a:spcPts val="0"/>
                        </a:spcAft>
                      </a:pPr>
                      <a:r>
                        <a:rPr lang="de-DE" sz="1000" u="sng">
                          <a:effectLst/>
                        </a:rPr>
                        <a:t>Arbeitsplatzorganisation und Hausaufgaben / Heft- und Mappenführung</a:t>
                      </a:r>
                      <a:endParaRPr lang="de-DE" sz="1000">
                        <a:effectLst/>
                      </a:endParaRPr>
                    </a:p>
                    <a:p>
                      <a:pP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p>
                    <a:p>
                      <a:pPr algn="ctr">
                        <a:lnSpc>
                          <a:spcPct val="107000"/>
                        </a:lnSpc>
                        <a:spcAft>
                          <a:spcPts val="0"/>
                        </a:spcAft>
                      </a:pPr>
                      <a:r>
                        <a:rPr lang="de-DE" sz="1000" u="sng">
                          <a:effectLst/>
                        </a:rPr>
                        <a:t>Partnerarbeit</a:t>
                      </a:r>
                      <a:endParaRPr lang="de-DE" sz="1000">
                        <a:effectLst/>
                      </a:endParaRPr>
                    </a:p>
                    <a:p>
                      <a:pPr>
                        <a:lnSpc>
                          <a:spcPct val="107000"/>
                        </a:lnSpc>
                        <a:spcAft>
                          <a:spcPts val="0"/>
                        </a:spcAft>
                      </a:pPr>
                      <a:r>
                        <a:rPr lang="de-DE" sz="1000">
                          <a:effectLst/>
                        </a:rPr>
                        <a:t> </a:t>
                      </a:r>
                    </a:p>
                    <a:p>
                      <a:pPr>
                        <a:lnSpc>
                          <a:spcPct val="107000"/>
                        </a:lnSpc>
                        <a:spcAft>
                          <a:spcPts val="0"/>
                        </a:spcAft>
                      </a:pPr>
                      <a:r>
                        <a:rPr lang="de-DE" sz="1000">
                          <a:effectLst/>
                        </a:rPr>
                        <a:t>E: Physik / Chemie</a:t>
                      </a:r>
                    </a:p>
                    <a:p>
                      <a:pPr>
                        <a:lnSpc>
                          <a:spcPct val="107000"/>
                        </a:lnSpc>
                        <a:spcAft>
                          <a:spcPts val="0"/>
                        </a:spcAft>
                      </a:pPr>
                      <a:r>
                        <a:rPr lang="de-DE" sz="1000">
                          <a:effectLst/>
                        </a:rPr>
                        <a:t>P: Chemie / Physik</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dirty="0">
                          <a:effectLst/>
                        </a:rPr>
                        <a:t> </a:t>
                      </a:r>
                    </a:p>
                    <a:p>
                      <a:pPr algn="ctr">
                        <a:lnSpc>
                          <a:spcPct val="107000"/>
                        </a:lnSpc>
                        <a:spcAft>
                          <a:spcPts val="0"/>
                        </a:spcAft>
                      </a:pPr>
                      <a:r>
                        <a:rPr lang="de-DE" sz="1000" u="sng" dirty="0">
                          <a:effectLst/>
                        </a:rPr>
                        <a:t>Fremdreflexion mit Textbausteinen</a:t>
                      </a:r>
                      <a:endParaRPr lang="de-DE" sz="1000" dirty="0">
                        <a:effectLst/>
                      </a:endParaRPr>
                    </a:p>
                    <a:p>
                      <a:pPr>
                        <a:lnSpc>
                          <a:spcPct val="107000"/>
                        </a:lnSpc>
                        <a:spcAft>
                          <a:spcPts val="0"/>
                        </a:spcAft>
                      </a:pPr>
                      <a:r>
                        <a:rPr lang="de-DE" sz="1000" dirty="0">
                          <a:effectLst/>
                        </a:rPr>
                        <a:t> </a:t>
                      </a:r>
                    </a:p>
                    <a:p>
                      <a:pPr>
                        <a:lnSpc>
                          <a:spcPct val="107000"/>
                        </a:lnSpc>
                        <a:spcAft>
                          <a:spcPts val="0"/>
                        </a:spcAft>
                      </a:pPr>
                      <a:r>
                        <a:rPr lang="de-DE" sz="1000" dirty="0">
                          <a:effectLst/>
                        </a:rPr>
                        <a:t>E: EK (Bezug Plakatgestaltung)</a:t>
                      </a:r>
                    </a:p>
                    <a:p>
                      <a:pPr>
                        <a:lnSpc>
                          <a:spcPct val="107000"/>
                        </a:lnSpc>
                        <a:spcAft>
                          <a:spcPts val="0"/>
                        </a:spcAft>
                      </a:pPr>
                      <a:r>
                        <a:rPr lang="de-DE" sz="1000" dirty="0">
                          <a:effectLst/>
                        </a:rPr>
                        <a:t>P: Kunst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r>
              <a:tr h="838141">
                <a:tc>
                  <a:txBody>
                    <a:bodyPr/>
                    <a:lstStyle/>
                    <a:p>
                      <a:pPr algn="ctr">
                        <a:lnSpc>
                          <a:spcPct val="107000"/>
                        </a:lnSpc>
                        <a:spcAft>
                          <a:spcPts val="0"/>
                        </a:spcAft>
                      </a:pPr>
                      <a:r>
                        <a:rPr lang="de-DE"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p>
                    <a:p>
                      <a:pPr algn="ctr">
                        <a:lnSpc>
                          <a:spcPct val="107000"/>
                        </a:lnSpc>
                        <a:spcAft>
                          <a:spcPts val="0"/>
                        </a:spcAft>
                      </a:pPr>
                      <a:r>
                        <a:rPr lang="de-DE" sz="1000" u="sng">
                          <a:effectLst/>
                        </a:rPr>
                        <a:t>Lernen und Behalten 1</a:t>
                      </a:r>
                      <a:endParaRPr lang="de-DE" sz="1000">
                        <a:effectLst/>
                      </a:endParaRPr>
                    </a:p>
                    <a:p>
                      <a:pPr>
                        <a:lnSpc>
                          <a:spcPct val="107000"/>
                        </a:lnSpc>
                        <a:spcAft>
                          <a:spcPts val="0"/>
                        </a:spcAft>
                      </a:pPr>
                      <a:r>
                        <a:rPr lang="de-DE" sz="1000">
                          <a:effectLst/>
                        </a:rPr>
                        <a:t> </a:t>
                      </a:r>
                    </a:p>
                    <a:p>
                      <a:pPr>
                        <a:lnSpc>
                          <a:spcPct val="107000"/>
                        </a:lnSpc>
                        <a:spcAft>
                          <a:spcPts val="0"/>
                        </a:spcAft>
                      </a:pPr>
                      <a:r>
                        <a:rPr lang="de-DE" sz="1000">
                          <a:effectLst/>
                        </a:rPr>
                        <a:t>E: Englisch (Vokabeln)</a:t>
                      </a:r>
                    </a:p>
                    <a:p>
                      <a:pPr>
                        <a:lnSpc>
                          <a:spcPct val="107000"/>
                        </a:lnSpc>
                        <a:spcAft>
                          <a:spcPts val="0"/>
                        </a:spcAft>
                      </a:pPr>
                      <a:r>
                        <a:rPr lang="de-DE" sz="1000">
                          <a:effectLst/>
                        </a:rPr>
                        <a:t>P: Bio (Skelett)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p>
                    <a:p>
                      <a:pPr algn="ctr">
                        <a:lnSpc>
                          <a:spcPct val="107000"/>
                        </a:lnSpc>
                        <a:spcAft>
                          <a:spcPts val="0"/>
                        </a:spcAft>
                      </a:pPr>
                      <a:r>
                        <a:rPr lang="de-DE" sz="1000" u="sng">
                          <a:effectLst/>
                        </a:rPr>
                        <a:t>Gruppenarbeit I (Ich-Du-Wir)</a:t>
                      </a:r>
                      <a:endParaRPr lang="de-DE" sz="1000">
                        <a:effectLst/>
                      </a:endParaRPr>
                    </a:p>
                    <a:p>
                      <a:pPr>
                        <a:lnSpc>
                          <a:spcPct val="107000"/>
                        </a:lnSpc>
                        <a:spcAft>
                          <a:spcPts val="0"/>
                        </a:spcAft>
                      </a:pPr>
                      <a:r>
                        <a:rPr lang="de-DE" sz="1000">
                          <a:effectLst/>
                        </a:rPr>
                        <a:t> </a:t>
                      </a:r>
                    </a:p>
                    <a:p>
                      <a:pPr>
                        <a:lnSpc>
                          <a:spcPct val="107000"/>
                        </a:lnSpc>
                        <a:spcAft>
                          <a:spcPts val="0"/>
                        </a:spcAft>
                      </a:pPr>
                      <a:r>
                        <a:rPr lang="de-DE" sz="1000">
                          <a:effectLst/>
                        </a:rPr>
                        <a:t>E: Religion / WuN</a:t>
                      </a:r>
                    </a:p>
                    <a:p>
                      <a:pPr>
                        <a:lnSpc>
                          <a:spcPct val="107000"/>
                        </a:lnSpc>
                        <a:spcAft>
                          <a:spcPts val="0"/>
                        </a:spcAft>
                      </a:pPr>
                      <a:r>
                        <a:rPr lang="de-DE" sz="1000">
                          <a:effectLst/>
                        </a:rPr>
                        <a:t>P: Mathe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r>
              <a:tr h="838141">
                <a:tc>
                  <a:txBody>
                    <a:bodyPr/>
                    <a:lstStyle/>
                    <a:p>
                      <a:pPr algn="ct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p>
                    <a:p>
                      <a:pPr algn="ctr">
                        <a:lnSpc>
                          <a:spcPct val="107000"/>
                        </a:lnSpc>
                        <a:spcAft>
                          <a:spcPts val="0"/>
                        </a:spcAft>
                      </a:pPr>
                      <a:r>
                        <a:rPr lang="de-DE" sz="1000" u="sng">
                          <a:effectLst/>
                        </a:rPr>
                        <a:t>Lerntypenanalyse (4 stündig)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en-US" sz="1000">
                          <a:effectLst/>
                        </a:rPr>
                        <a:t> </a:t>
                      </a:r>
                      <a:endParaRPr lang="de-DE" sz="1000">
                        <a:effectLst/>
                      </a:endParaRPr>
                    </a:p>
                    <a:p>
                      <a:pPr algn="ctr">
                        <a:lnSpc>
                          <a:spcPct val="107000"/>
                        </a:lnSpc>
                        <a:spcAft>
                          <a:spcPts val="0"/>
                        </a:spcAft>
                      </a:pPr>
                      <a:r>
                        <a:rPr lang="en-US" sz="1000" u="sng">
                          <a:effectLst/>
                        </a:rPr>
                        <a:t>Kooperative Lernformen (Think-Pair-Share)</a:t>
                      </a:r>
                      <a:endParaRPr lang="de-DE" sz="1000">
                        <a:effectLst/>
                      </a:endParaRPr>
                    </a:p>
                    <a:p>
                      <a:pPr>
                        <a:lnSpc>
                          <a:spcPct val="107000"/>
                        </a:lnSpc>
                        <a:spcAft>
                          <a:spcPts val="0"/>
                        </a:spcAft>
                      </a:pPr>
                      <a:r>
                        <a:rPr lang="en-US" sz="1000">
                          <a:effectLst/>
                        </a:rPr>
                        <a:t> </a:t>
                      </a:r>
                      <a:endParaRPr lang="de-DE" sz="1000">
                        <a:effectLst/>
                      </a:endParaRPr>
                    </a:p>
                    <a:p>
                      <a:pPr>
                        <a:lnSpc>
                          <a:spcPct val="107000"/>
                        </a:lnSpc>
                        <a:spcAft>
                          <a:spcPts val="0"/>
                        </a:spcAft>
                      </a:pPr>
                      <a:r>
                        <a:rPr lang="de-DE" sz="1000">
                          <a:effectLst/>
                        </a:rPr>
                        <a:t>E: Englisch (Bus stop)</a:t>
                      </a:r>
                    </a:p>
                    <a:p>
                      <a:pPr>
                        <a:lnSpc>
                          <a:spcPct val="107000"/>
                        </a:lnSpc>
                        <a:spcAft>
                          <a:spcPts val="0"/>
                        </a:spcAft>
                      </a:pPr>
                      <a:r>
                        <a:rPr lang="de-DE" sz="1000">
                          <a:effectLst/>
                        </a:rPr>
                        <a:t>P: Deutsch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r>
              <a:tr h="1005769">
                <a:tc>
                  <a:txBody>
                    <a:bodyPr/>
                    <a:lstStyle/>
                    <a:p>
                      <a:pPr algn="ct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p>
                    <a:p>
                      <a:pPr algn="ctr">
                        <a:lnSpc>
                          <a:spcPct val="107000"/>
                        </a:lnSpc>
                        <a:spcAft>
                          <a:spcPts val="0"/>
                        </a:spcAft>
                      </a:pPr>
                      <a:r>
                        <a:rPr lang="de-DE" sz="1000" u="sng">
                          <a:effectLst/>
                        </a:rPr>
                        <a:t>Plakatgestaltung</a:t>
                      </a:r>
                      <a:endParaRPr lang="de-DE" sz="1000">
                        <a:effectLst/>
                      </a:endParaRPr>
                    </a:p>
                    <a:p>
                      <a:pPr>
                        <a:lnSpc>
                          <a:spcPct val="107000"/>
                        </a:lnSpc>
                        <a:spcAft>
                          <a:spcPts val="0"/>
                        </a:spcAft>
                      </a:pPr>
                      <a:r>
                        <a:rPr lang="de-DE" sz="1000">
                          <a:effectLst/>
                        </a:rPr>
                        <a:t> </a:t>
                      </a:r>
                    </a:p>
                    <a:p>
                      <a:pPr>
                        <a:lnSpc>
                          <a:spcPct val="107000"/>
                        </a:lnSpc>
                        <a:spcAft>
                          <a:spcPts val="0"/>
                        </a:spcAft>
                      </a:pPr>
                      <a:r>
                        <a:rPr lang="de-DE" sz="1000">
                          <a:effectLst/>
                        </a:rPr>
                        <a:t>E: Kunst</a:t>
                      </a:r>
                    </a:p>
                    <a:p>
                      <a:pPr>
                        <a:lnSpc>
                          <a:spcPct val="107000"/>
                        </a:lnSpc>
                        <a:spcAft>
                          <a:spcPts val="0"/>
                        </a:spcAft>
                      </a:pPr>
                      <a:r>
                        <a:rPr lang="de-DE" sz="1000">
                          <a:effectLst/>
                        </a:rPr>
                        <a:t>P: EK (Urlaub an der Nordseeküste)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r>
              <a:tr h="838141">
                <a:tc>
                  <a:txBody>
                    <a:bodyPr/>
                    <a:lstStyle/>
                    <a:p>
                      <a:pPr algn="ct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p>
                    <a:p>
                      <a:pPr algn="ctr">
                        <a:lnSpc>
                          <a:spcPct val="107000"/>
                        </a:lnSpc>
                        <a:spcAft>
                          <a:spcPts val="0"/>
                        </a:spcAft>
                      </a:pPr>
                      <a:r>
                        <a:rPr lang="de-DE" sz="1000" u="sng">
                          <a:effectLst/>
                        </a:rPr>
                        <a:t>Lesetechniken (5 Gang)</a:t>
                      </a:r>
                      <a:endParaRPr lang="de-DE" sz="1000">
                        <a:effectLst/>
                      </a:endParaRPr>
                    </a:p>
                    <a:p>
                      <a:pPr>
                        <a:lnSpc>
                          <a:spcPct val="107000"/>
                        </a:lnSpc>
                        <a:spcAft>
                          <a:spcPts val="0"/>
                        </a:spcAft>
                      </a:pPr>
                      <a:r>
                        <a:rPr lang="de-DE" sz="1000">
                          <a:effectLst/>
                        </a:rPr>
                        <a:t> </a:t>
                      </a:r>
                    </a:p>
                    <a:p>
                      <a:pPr>
                        <a:lnSpc>
                          <a:spcPct val="107000"/>
                        </a:lnSpc>
                        <a:spcAft>
                          <a:spcPts val="0"/>
                        </a:spcAft>
                      </a:pPr>
                      <a:r>
                        <a:rPr lang="de-DE" sz="1000">
                          <a:effectLst/>
                        </a:rPr>
                        <a:t>E: Deutsch </a:t>
                      </a:r>
                    </a:p>
                    <a:p>
                      <a:pPr>
                        <a:lnSpc>
                          <a:spcPct val="107000"/>
                        </a:lnSpc>
                        <a:spcAft>
                          <a:spcPts val="0"/>
                        </a:spcAft>
                      </a:pPr>
                      <a:r>
                        <a:rPr lang="de-DE" sz="1000">
                          <a:effectLst/>
                        </a:rPr>
                        <a:t>P: Geschichte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c>
                  <a:txBody>
                    <a:bodyPr/>
                    <a:lstStyle/>
                    <a:p>
                      <a:pPr>
                        <a:lnSpc>
                          <a:spcPct val="107000"/>
                        </a:lnSpc>
                        <a:spcAft>
                          <a:spcPts val="0"/>
                        </a:spcAft>
                      </a:pPr>
                      <a:r>
                        <a:rPr lang="de-DE"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084" marR="64084" marT="0" marB="0"/>
                </a:tc>
              </a:tr>
            </a:tbl>
          </a:graphicData>
        </a:graphic>
      </p:graphicFrame>
    </p:spTree>
    <p:extLst>
      <p:ext uri="{BB962C8B-B14F-4D97-AF65-F5344CB8AC3E}">
        <p14:creationId xmlns:p14="http://schemas.microsoft.com/office/powerpoint/2010/main" val="12634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Veranstaltungen</a:t>
            </a:r>
            <a:br>
              <a:rPr lang="de-DE" dirty="0" smtClean="0"/>
            </a:br>
            <a:r>
              <a:rPr lang="de-DE" dirty="0" smtClean="0"/>
              <a:t>und Projekte</a:t>
            </a:r>
            <a:endParaRPr lang="de-DE" dirty="0"/>
          </a:p>
        </p:txBody>
      </p:sp>
      <p:sp>
        <p:nvSpPr>
          <p:cNvPr id="3" name="Inhaltsplatzhalter 2"/>
          <p:cNvSpPr>
            <a:spLocks noGrp="1"/>
          </p:cNvSpPr>
          <p:nvPr>
            <p:ph idx="1"/>
          </p:nvPr>
        </p:nvSpPr>
        <p:spPr>
          <a:xfrm>
            <a:off x="457200" y="1999381"/>
            <a:ext cx="8229600" cy="4165923"/>
          </a:xfrm>
        </p:spPr>
        <p:txBody>
          <a:bodyPr>
            <a:noAutofit/>
          </a:bodyPr>
          <a:lstStyle/>
          <a:p>
            <a:r>
              <a:rPr lang="de-DE" sz="2800" dirty="0" smtClean="0"/>
              <a:t>Jährliche Projekttage</a:t>
            </a:r>
          </a:p>
          <a:p>
            <a:r>
              <a:rPr lang="de-DE" sz="2800" dirty="0" smtClean="0"/>
              <a:t>Englandfahrt / English in Action</a:t>
            </a:r>
          </a:p>
          <a:p>
            <a:r>
              <a:rPr lang="de-DE" sz="2800" dirty="0" smtClean="0"/>
              <a:t>Frankreichfahrt</a:t>
            </a:r>
          </a:p>
          <a:p>
            <a:r>
              <a:rPr lang="de-DE" sz="2800" dirty="0" smtClean="0"/>
              <a:t>Jugend trainiert für Olympia</a:t>
            </a:r>
          </a:p>
          <a:p>
            <a:r>
              <a:rPr lang="de-DE" sz="2800" dirty="0" smtClean="0"/>
              <a:t>Lesewettbewerb JG 6</a:t>
            </a:r>
          </a:p>
          <a:p>
            <a:r>
              <a:rPr lang="de-DE" sz="2800" dirty="0" smtClean="0"/>
              <a:t>Gottesdienste zu besonderen Anlässen</a:t>
            </a:r>
          </a:p>
          <a:p>
            <a:r>
              <a:rPr lang="de-DE" sz="2800" dirty="0" smtClean="0"/>
              <a:t>Wettkämpfe im naturwissenschaftlichen Bereich</a:t>
            </a:r>
          </a:p>
        </p:txBody>
      </p:sp>
    </p:spTree>
    <p:extLst>
      <p:ext uri="{BB962C8B-B14F-4D97-AF65-F5344CB8AC3E}">
        <p14:creationId xmlns:p14="http://schemas.microsoft.com/office/powerpoint/2010/main" val="4071330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Zielsetzung der</a:t>
            </a:r>
            <a:br>
              <a:rPr lang="de-DE" dirty="0"/>
            </a:br>
            <a:r>
              <a:rPr lang="de-DE" dirty="0"/>
              <a:t>RS Camper Höhe</a:t>
            </a:r>
          </a:p>
        </p:txBody>
      </p:sp>
      <p:sp>
        <p:nvSpPr>
          <p:cNvPr id="3" name="Inhaltsplatzhalter 2"/>
          <p:cNvSpPr>
            <a:spLocks noGrp="1"/>
          </p:cNvSpPr>
          <p:nvPr>
            <p:ph idx="1"/>
          </p:nvPr>
        </p:nvSpPr>
        <p:spPr>
          <a:xfrm>
            <a:off x="457200" y="2104256"/>
            <a:ext cx="8229600" cy="4205064"/>
          </a:xfrm>
        </p:spPr>
        <p:txBody>
          <a:bodyPr/>
          <a:lstStyle/>
          <a:p>
            <a:pPr marL="514350" indent="-514350">
              <a:buFont typeface="+mj-lt"/>
              <a:buAutoNum type="arabicParenR"/>
            </a:pPr>
            <a:r>
              <a:rPr lang="de-DE" dirty="0"/>
              <a:t>Solide </a:t>
            </a:r>
            <a:r>
              <a:rPr lang="de-DE" dirty="0" smtClean="0"/>
              <a:t>Allgemeinbildung</a:t>
            </a:r>
          </a:p>
          <a:p>
            <a:pPr marL="914400" lvl="1" indent="-514350">
              <a:buFont typeface="Arial" pitchFamily="34" charset="0"/>
              <a:buChar char="•"/>
            </a:pPr>
            <a:r>
              <a:rPr lang="de-DE" dirty="0" smtClean="0"/>
              <a:t>Voraussetzung für weiteren Schulbesuch</a:t>
            </a:r>
          </a:p>
          <a:p>
            <a:pPr marL="914400" lvl="1" indent="-514350">
              <a:buFont typeface="Arial" pitchFamily="34" charset="0"/>
              <a:buChar char="•"/>
            </a:pPr>
            <a:r>
              <a:rPr lang="de-DE" dirty="0" smtClean="0"/>
              <a:t>40% der Zehntklässler erreichen den erweiterten Realschulabschluss</a:t>
            </a:r>
          </a:p>
          <a:p>
            <a:pPr marL="514350" indent="-514350">
              <a:buFont typeface="+mj-lt"/>
              <a:buAutoNum type="arabicParenR"/>
            </a:pPr>
            <a:endParaRPr lang="de-DE" dirty="0" smtClean="0"/>
          </a:p>
          <a:p>
            <a:pPr marL="514350" indent="-514350">
              <a:buFont typeface="+mj-lt"/>
              <a:buAutoNum type="arabicParenR"/>
            </a:pPr>
            <a:r>
              <a:rPr lang="de-DE" dirty="0" smtClean="0"/>
              <a:t>Berufsvorbereitung</a:t>
            </a:r>
          </a:p>
          <a:p>
            <a:pPr lvl="1">
              <a:buFont typeface="Arial" pitchFamily="34" charset="0"/>
              <a:buChar char="•"/>
            </a:pPr>
            <a:r>
              <a:rPr lang="de-DE" dirty="0" smtClean="0"/>
              <a:t>Start in eine Ausbildung nach der 10. Klasse</a:t>
            </a:r>
          </a:p>
        </p:txBody>
      </p:sp>
    </p:spTree>
    <p:extLst>
      <p:ext uri="{BB962C8B-B14F-4D97-AF65-F5344CB8AC3E}">
        <p14:creationId xmlns:p14="http://schemas.microsoft.com/office/powerpoint/2010/main" val="299332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100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Berufsvorbereitung</a:t>
            </a:r>
            <a:endParaRPr lang="de-DE" dirty="0"/>
          </a:p>
        </p:txBody>
      </p:sp>
      <p:sp>
        <p:nvSpPr>
          <p:cNvPr id="3" name="Inhaltsplatzhalter 2"/>
          <p:cNvSpPr>
            <a:spLocks noGrp="1"/>
          </p:cNvSpPr>
          <p:nvPr>
            <p:ph idx="1"/>
          </p:nvPr>
        </p:nvSpPr>
        <p:spPr>
          <a:xfrm>
            <a:off x="457200" y="2132856"/>
            <a:ext cx="8229600" cy="3960440"/>
          </a:xfrm>
        </p:spPr>
        <p:txBody>
          <a:bodyPr>
            <a:normAutofit fontScale="85000" lnSpcReduction="20000"/>
          </a:bodyPr>
          <a:lstStyle/>
          <a:p>
            <a:pPr>
              <a:spcAft>
                <a:spcPts val="1200"/>
              </a:spcAft>
            </a:pPr>
            <a:r>
              <a:rPr lang="de-DE" dirty="0" smtClean="0"/>
              <a:t>Potenzialanalyse in JG 8 in Kooperation mit dem TZH Stade</a:t>
            </a:r>
          </a:p>
          <a:p>
            <a:pPr>
              <a:spcAft>
                <a:spcPts val="1200"/>
              </a:spcAft>
            </a:pPr>
            <a:r>
              <a:rPr lang="de-DE" dirty="0" smtClean="0"/>
              <a:t>Profil Wirtschaft WPK </a:t>
            </a:r>
            <a:r>
              <a:rPr lang="de-DE" dirty="0"/>
              <a:t>JG 9 und 10</a:t>
            </a:r>
          </a:p>
          <a:p>
            <a:pPr>
              <a:spcAft>
                <a:spcPts val="1200"/>
              </a:spcAft>
            </a:pPr>
            <a:r>
              <a:rPr lang="de-DE" dirty="0" smtClean="0"/>
              <a:t>Ausbildungsmesse</a:t>
            </a:r>
          </a:p>
          <a:p>
            <a:pPr>
              <a:spcAft>
                <a:spcPts val="1200"/>
              </a:spcAft>
            </a:pPr>
            <a:r>
              <a:rPr lang="de-DE" dirty="0" smtClean="0"/>
              <a:t>Bewerbungstrainings in Kooperation mit </a:t>
            </a:r>
            <a:r>
              <a:rPr lang="de-DE" dirty="0" err="1" smtClean="0"/>
              <a:t>Stader</a:t>
            </a:r>
            <a:r>
              <a:rPr lang="de-DE" dirty="0" smtClean="0"/>
              <a:t> Firmen und Betrieben</a:t>
            </a:r>
          </a:p>
          <a:p>
            <a:pPr>
              <a:spcAft>
                <a:spcPts val="1200"/>
              </a:spcAft>
            </a:pPr>
            <a:r>
              <a:rPr lang="de-DE" dirty="0" smtClean="0"/>
              <a:t>Besuche im BIZ</a:t>
            </a:r>
          </a:p>
          <a:p>
            <a:pPr>
              <a:spcAft>
                <a:spcPts val="1200"/>
              </a:spcAft>
            </a:pPr>
            <a:r>
              <a:rPr lang="de-DE" dirty="0" smtClean="0"/>
              <a:t>Betriebserkundungen / Präsentationen</a:t>
            </a:r>
            <a:endParaRPr lang="de-DE" dirty="0"/>
          </a:p>
        </p:txBody>
      </p:sp>
    </p:spTree>
    <p:extLst>
      <p:ext uri="{BB962C8B-B14F-4D97-AF65-F5344CB8AC3E}">
        <p14:creationId xmlns:p14="http://schemas.microsoft.com/office/powerpoint/2010/main" val="4150031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779096" cy="1642194"/>
          </a:xfrm>
        </p:spPr>
        <p:txBody>
          <a:bodyPr/>
          <a:lstStyle/>
          <a:p>
            <a:r>
              <a:rPr lang="de-DE" dirty="0" smtClean="0"/>
              <a:t>Voraussetzungen</a:t>
            </a:r>
            <a:br>
              <a:rPr lang="de-DE" dirty="0" smtClean="0"/>
            </a:br>
            <a:r>
              <a:rPr lang="de-DE" dirty="0" smtClean="0"/>
              <a:t>und</a:t>
            </a:r>
            <a:br>
              <a:rPr lang="de-DE" dirty="0" smtClean="0"/>
            </a:br>
            <a:r>
              <a:rPr lang="de-DE" dirty="0" smtClean="0"/>
              <a:t>Erwartungen</a:t>
            </a:r>
            <a:endParaRPr lang="de-DE" dirty="0"/>
          </a:p>
        </p:txBody>
      </p:sp>
      <p:sp>
        <p:nvSpPr>
          <p:cNvPr id="3" name="Inhaltsplatzhalter 2"/>
          <p:cNvSpPr>
            <a:spLocks noGrp="1"/>
          </p:cNvSpPr>
          <p:nvPr>
            <p:ph idx="1"/>
          </p:nvPr>
        </p:nvSpPr>
        <p:spPr>
          <a:xfrm>
            <a:off x="457200" y="2636912"/>
            <a:ext cx="8229600" cy="3600400"/>
          </a:xfrm>
        </p:spPr>
        <p:txBody>
          <a:bodyPr/>
          <a:lstStyle/>
          <a:p>
            <a:r>
              <a:rPr lang="de-DE" dirty="0" smtClean="0"/>
              <a:t>Leistungsbereitschaft</a:t>
            </a:r>
          </a:p>
          <a:p>
            <a:r>
              <a:rPr lang="de-DE" dirty="0" smtClean="0"/>
              <a:t>Sicheres Beherrschen der Grundfertigkeiten</a:t>
            </a:r>
            <a:br>
              <a:rPr lang="de-DE" dirty="0" smtClean="0"/>
            </a:br>
            <a:r>
              <a:rPr lang="de-DE" dirty="0" smtClean="0"/>
              <a:t>Lesen / Schreiben / Rechnen</a:t>
            </a:r>
          </a:p>
          <a:p>
            <a:r>
              <a:rPr lang="de-DE" dirty="0" smtClean="0"/>
              <a:t>Sowie ein angemessenes Lern- und Arbeitstempo</a:t>
            </a:r>
            <a:endParaRPr lang="de-DE" dirty="0"/>
          </a:p>
        </p:txBody>
      </p:sp>
    </p:spTree>
    <p:extLst>
      <p:ext uri="{BB962C8B-B14F-4D97-AF65-F5344CB8AC3E}">
        <p14:creationId xmlns:p14="http://schemas.microsoft.com/office/powerpoint/2010/main" val="2625440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2452" y="274638"/>
            <a:ext cx="6779096" cy="1143000"/>
          </a:xfrm>
        </p:spPr>
        <p:txBody>
          <a:bodyPr/>
          <a:lstStyle/>
          <a:p>
            <a:r>
              <a:rPr lang="de-DE" dirty="0" smtClean="0"/>
              <a:t>Die Schulleitung</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5700" y="1340768"/>
            <a:ext cx="4992600" cy="3600858"/>
          </a:xfrm>
        </p:spPr>
      </p:pic>
      <p:sp>
        <p:nvSpPr>
          <p:cNvPr id="5" name="Textfeld 4"/>
          <p:cNvSpPr txBox="1"/>
          <p:nvPr/>
        </p:nvSpPr>
        <p:spPr>
          <a:xfrm>
            <a:off x="7020272" y="2787254"/>
            <a:ext cx="1803699" cy="707886"/>
          </a:xfrm>
          <a:prstGeom prst="rect">
            <a:avLst/>
          </a:prstGeom>
          <a:noFill/>
        </p:spPr>
        <p:txBody>
          <a:bodyPr wrap="none" rtlCol="0">
            <a:spAutoFit/>
          </a:bodyPr>
          <a:lstStyle/>
          <a:p>
            <a:pPr algn="ctr"/>
            <a:r>
              <a:rPr lang="de-DE" sz="2000" b="1" dirty="0" smtClean="0">
                <a:solidFill>
                  <a:schemeClr val="bg1"/>
                </a:solidFill>
                <a:latin typeface="Comic Sans MS" pitchFamily="66" charset="0"/>
              </a:rPr>
              <a:t>Schulleiter</a:t>
            </a:r>
          </a:p>
          <a:p>
            <a:pPr algn="ctr"/>
            <a:r>
              <a:rPr lang="de-DE" sz="2000" b="1" dirty="0" smtClean="0">
                <a:solidFill>
                  <a:schemeClr val="bg1"/>
                </a:solidFill>
                <a:latin typeface="Comic Sans MS" pitchFamily="66" charset="0"/>
              </a:rPr>
              <a:t>Herr </a:t>
            </a:r>
            <a:r>
              <a:rPr lang="de-DE" sz="2000" b="1" dirty="0">
                <a:solidFill>
                  <a:schemeClr val="bg1"/>
                </a:solidFill>
                <a:latin typeface="Comic Sans MS" pitchFamily="66" charset="0"/>
              </a:rPr>
              <a:t>von L</a:t>
            </a:r>
            <a:r>
              <a:rPr lang="de-DE" sz="2000" b="1" dirty="0" smtClean="0">
                <a:solidFill>
                  <a:schemeClr val="bg1"/>
                </a:solidFill>
              </a:rPr>
              <a:t>oh</a:t>
            </a:r>
            <a:endParaRPr lang="de-DE" sz="2000" b="1" dirty="0">
              <a:solidFill>
                <a:schemeClr val="bg1"/>
              </a:solidFill>
            </a:endParaRPr>
          </a:p>
        </p:txBody>
      </p:sp>
      <p:sp>
        <p:nvSpPr>
          <p:cNvPr id="6" name="Textfeld 5"/>
          <p:cNvSpPr txBox="1"/>
          <p:nvPr/>
        </p:nvSpPr>
        <p:spPr>
          <a:xfrm>
            <a:off x="2979256" y="4985619"/>
            <a:ext cx="3185487" cy="707886"/>
          </a:xfrm>
          <a:prstGeom prst="rect">
            <a:avLst/>
          </a:prstGeom>
          <a:noFill/>
        </p:spPr>
        <p:txBody>
          <a:bodyPr wrap="none" rtlCol="0">
            <a:spAutoFit/>
          </a:bodyPr>
          <a:lstStyle/>
          <a:p>
            <a:pPr algn="ctr"/>
            <a:r>
              <a:rPr lang="de-DE" sz="2000" b="1" dirty="0" smtClean="0">
                <a:solidFill>
                  <a:schemeClr val="bg1"/>
                </a:solidFill>
                <a:latin typeface="Comic Sans MS" pitchFamily="66" charset="0"/>
              </a:rPr>
              <a:t>Konrektorin</a:t>
            </a:r>
          </a:p>
          <a:p>
            <a:pPr algn="ctr"/>
            <a:r>
              <a:rPr lang="de-DE" sz="2000" b="1" dirty="0" smtClean="0">
                <a:solidFill>
                  <a:schemeClr val="bg1"/>
                </a:solidFill>
                <a:latin typeface="Comic Sans MS" pitchFamily="66" charset="0"/>
              </a:rPr>
              <a:t>Frau </a:t>
            </a:r>
            <a:r>
              <a:rPr lang="de-DE" sz="2000" b="1" dirty="0" err="1">
                <a:solidFill>
                  <a:schemeClr val="bg1"/>
                </a:solidFill>
                <a:latin typeface="Comic Sans MS" pitchFamily="66" charset="0"/>
              </a:rPr>
              <a:t>Haunert</a:t>
            </a:r>
            <a:r>
              <a:rPr lang="de-DE" sz="2000" b="1" dirty="0">
                <a:solidFill>
                  <a:schemeClr val="bg1"/>
                </a:solidFill>
                <a:latin typeface="Comic Sans MS" pitchFamily="66" charset="0"/>
              </a:rPr>
              <a:t>-Beckmann</a:t>
            </a:r>
          </a:p>
        </p:txBody>
      </p:sp>
      <p:sp>
        <p:nvSpPr>
          <p:cNvPr id="7" name="Textfeld 6"/>
          <p:cNvSpPr txBox="1"/>
          <p:nvPr/>
        </p:nvSpPr>
        <p:spPr>
          <a:xfrm>
            <a:off x="164110" y="2825689"/>
            <a:ext cx="1880644" cy="707886"/>
          </a:xfrm>
          <a:prstGeom prst="rect">
            <a:avLst/>
          </a:prstGeom>
          <a:noFill/>
        </p:spPr>
        <p:txBody>
          <a:bodyPr wrap="none" rtlCol="0">
            <a:spAutoFit/>
          </a:bodyPr>
          <a:lstStyle/>
          <a:p>
            <a:pPr algn="ctr"/>
            <a:r>
              <a:rPr lang="de-DE" sz="2000" b="1" dirty="0" smtClean="0">
                <a:solidFill>
                  <a:schemeClr val="bg1"/>
                </a:solidFill>
                <a:latin typeface="Comic Sans MS" pitchFamily="66" charset="0"/>
              </a:rPr>
              <a:t>Konrektor</a:t>
            </a:r>
          </a:p>
          <a:p>
            <a:pPr algn="ctr"/>
            <a:r>
              <a:rPr lang="de-DE" sz="2000" b="1" dirty="0" smtClean="0">
                <a:solidFill>
                  <a:schemeClr val="bg1"/>
                </a:solidFill>
                <a:latin typeface="Comic Sans MS" pitchFamily="66" charset="0"/>
              </a:rPr>
              <a:t>Herr Kreibich</a:t>
            </a:r>
            <a:endParaRPr lang="de-DE" sz="2000" b="1" dirty="0">
              <a:solidFill>
                <a:schemeClr val="bg1"/>
              </a:solidFill>
            </a:endParaRPr>
          </a:p>
        </p:txBody>
      </p:sp>
    </p:spTree>
    <p:extLst>
      <p:ext uri="{BB962C8B-B14F-4D97-AF65-F5344CB8AC3E}">
        <p14:creationId xmlns:p14="http://schemas.microsoft.com/office/powerpoint/2010/main" val="1209222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779096" cy="778098"/>
          </a:xfrm>
        </p:spPr>
        <p:txBody>
          <a:bodyPr/>
          <a:lstStyle/>
          <a:p>
            <a:r>
              <a:rPr lang="de-DE" sz="2800" dirty="0" smtClean="0"/>
              <a:t>Voraussetzungen und Erwartungen</a:t>
            </a:r>
            <a:endParaRPr lang="de-DE" sz="2800" dirty="0"/>
          </a:p>
        </p:txBody>
      </p:sp>
      <p:sp>
        <p:nvSpPr>
          <p:cNvPr id="3" name="Inhaltsplatzhalter 2"/>
          <p:cNvSpPr>
            <a:spLocks noGrp="1"/>
          </p:cNvSpPr>
          <p:nvPr>
            <p:ph idx="1"/>
          </p:nvPr>
        </p:nvSpPr>
        <p:spPr/>
        <p:txBody>
          <a:bodyPr/>
          <a:lstStyle/>
          <a:p>
            <a:pPr marL="0" indent="0" algn="just">
              <a:buNone/>
            </a:pPr>
            <a:r>
              <a:rPr lang="de-DE" dirty="0" smtClean="0"/>
              <a:t>Wir weisen besonders auf diesen Punkt hin, da wir immer wieder erleben müssen, dass Schülerinnen und Schüler hier bei uns in eine Überforderungssituation kommen, weil dieser Hinweis und der Rat der Grundschulen ignoriert werden. Die Kinder sind dann die Leidtragenden dieser Entscheidung.</a:t>
            </a:r>
            <a:endParaRPr lang="de-DE" dirty="0"/>
          </a:p>
        </p:txBody>
      </p:sp>
    </p:spTree>
    <p:extLst>
      <p:ext uri="{BB962C8B-B14F-4D97-AF65-F5344CB8AC3E}">
        <p14:creationId xmlns:p14="http://schemas.microsoft.com/office/powerpoint/2010/main" val="3571787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7848872" cy="5040560"/>
          </a:xfrm>
        </p:spPr>
        <p:txBody>
          <a:bodyPr>
            <a:normAutofit/>
          </a:bodyPr>
          <a:lstStyle/>
          <a:p>
            <a:r>
              <a:rPr lang="de-DE" sz="4000" dirty="0" smtClean="0"/>
              <a:t>Für einen erfolgreichen Schulbesuch unserer Schülerinnen und Schüler wünschen wir uns </a:t>
            </a:r>
            <a:br>
              <a:rPr lang="de-DE" sz="4000" dirty="0" smtClean="0"/>
            </a:br>
            <a:r>
              <a:rPr lang="de-DE" sz="4000" dirty="0" smtClean="0"/>
              <a:t>eine konstruktive Zusammenarbeit</a:t>
            </a:r>
            <a:br>
              <a:rPr lang="de-DE" sz="4000" dirty="0" smtClean="0"/>
            </a:br>
            <a:r>
              <a:rPr lang="de-DE" sz="4000" smtClean="0"/>
              <a:t>von Schule</a:t>
            </a:r>
            <a:r>
              <a:rPr lang="de-DE" sz="4000" dirty="0"/>
              <a:t> </a:t>
            </a:r>
            <a:r>
              <a:rPr lang="de-DE" sz="4000" smtClean="0"/>
              <a:t>und</a:t>
            </a:r>
            <a:r>
              <a:rPr lang="de-DE" sz="4000" dirty="0" smtClean="0"/>
              <a:t/>
            </a:r>
            <a:br>
              <a:rPr lang="de-DE" sz="4000" dirty="0" smtClean="0"/>
            </a:br>
            <a:r>
              <a:rPr lang="de-DE" sz="4000" dirty="0" smtClean="0"/>
              <a:t>Elternhaus</a:t>
            </a:r>
            <a:endParaRPr lang="de-DE" sz="4000" dirty="0"/>
          </a:p>
        </p:txBody>
      </p:sp>
    </p:spTree>
    <p:extLst>
      <p:ext uri="{BB962C8B-B14F-4D97-AF65-F5344CB8AC3E}">
        <p14:creationId xmlns:p14="http://schemas.microsoft.com/office/powerpoint/2010/main" val="4201993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Fragen als Hilfe bei der Entscheidungsfindung</a:t>
            </a:r>
            <a:endParaRPr lang="de-DE" dirty="0"/>
          </a:p>
        </p:txBody>
      </p:sp>
      <p:sp>
        <p:nvSpPr>
          <p:cNvPr id="3" name="Inhaltsplatzhalter 2"/>
          <p:cNvSpPr>
            <a:spLocks noGrp="1"/>
          </p:cNvSpPr>
          <p:nvPr>
            <p:ph idx="1"/>
          </p:nvPr>
        </p:nvSpPr>
        <p:spPr>
          <a:xfrm>
            <a:off x="457200" y="2132857"/>
            <a:ext cx="8229600" cy="3096344"/>
          </a:xfrm>
        </p:spPr>
        <p:txBody>
          <a:bodyPr/>
          <a:lstStyle/>
          <a:p>
            <a:r>
              <a:rPr lang="de-DE" dirty="0" smtClean="0"/>
              <a:t>Was trauen Sie Ihrem Kind zu?</a:t>
            </a:r>
          </a:p>
          <a:p>
            <a:endParaRPr lang="de-DE" dirty="0"/>
          </a:p>
          <a:p>
            <a:r>
              <a:rPr lang="de-DE" dirty="0" smtClean="0"/>
              <a:t>Was traut sich Ihr Kind selbst zu?</a:t>
            </a:r>
          </a:p>
          <a:p>
            <a:endParaRPr lang="de-DE" dirty="0"/>
          </a:p>
          <a:p>
            <a:r>
              <a:rPr lang="de-DE" dirty="0" smtClean="0"/>
              <a:t>Was sagt die Grundschule?</a:t>
            </a:r>
            <a:endParaRPr lang="de-DE" dirty="0"/>
          </a:p>
        </p:txBody>
      </p:sp>
    </p:spTree>
    <p:extLst>
      <p:ext uri="{BB962C8B-B14F-4D97-AF65-F5344CB8AC3E}">
        <p14:creationId xmlns:p14="http://schemas.microsoft.com/office/powerpoint/2010/main" val="3805840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7344816" cy="2016223"/>
          </a:xfrm>
        </p:spPr>
        <p:txBody>
          <a:bodyPr>
            <a:normAutofit fontScale="90000"/>
          </a:bodyPr>
          <a:lstStyle/>
          <a:p>
            <a:r>
              <a:rPr lang="de-DE" sz="3900" dirty="0" smtClean="0">
                <a:latin typeface="Comic Sans MS" pitchFamily="66" charset="0"/>
              </a:rPr>
              <a:t>Schauen Sie gerne auf unsere Homepage:</a:t>
            </a:r>
            <a:r>
              <a:rPr lang="de-DE" sz="5400" dirty="0" smtClean="0">
                <a:latin typeface="Comic Sans MS" pitchFamily="66" charset="0"/>
              </a:rPr>
              <a:t/>
            </a:r>
            <a:br>
              <a:rPr lang="de-DE" sz="5400" dirty="0" smtClean="0">
                <a:latin typeface="Comic Sans MS" pitchFamily="66" charset="0"/>
              </a:rPr>
            </a:br>
            <a:r>
              <a:rPr lang="de-DE" sz="5400" dirty="0" smtClean="0">
                <a:latin typeface="Comic Sans MS" pitchFamily="66" charset="0"/>
              </a:rPr>
              <a:t>www.rscampe.de</a:t>
            </a:r>
            <a:endParaRPr lang="de-DE" sz="5400" dirty="0">
              <a:latin typeface="Comic Sans MS" pitchFamily="66"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492896"/>
            <a:ext cx="7344816" cy="3512234"/>
          </a:xfrm>
          <a:prstGeom prst="rect">
            <a:avLst/>
          </a:prstGeom>
          <a:effectLst>
            <a:outerShdw blurRad="50800" dist="215900" dir="13500000" algn="br" rotWithShape="0">
              <a:prstClr val="black">
                <a:alpha val="40000"/>
              </a:prstClr>
            </a:outerShdw>
          </a:effectLst>
        </p:spPr>
      </p:pic>
    </p:spTree>
    <p:extLst>
      <p:ext uri="{BB962C8B-B14F-4D97-AF65-F5344CB8AC3E}">
        <p14:creationId xmlns:p14="http://schemas.microsoft.com/office/powerpoint/2010/main" val="1692548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3976" y="590823"/>
            <a:ext cx="7772400" cy="1470025"/>
          </a:xfrm>
        </p:spPr>
        <p:txBody>
          <a:bodyPr>
            <a:noAutofit/>
          </a:bodyPr>
          <a:lstStyle/>
          <a:p>
            <a:r>
              <a:rPr lang="de-DE" sz="4000" dirty="0" smtClean="0">
                <a:latin typeface="Comic Sans MS" pitchFamily="66" charset="0"/>
              </a:rPr>
              <a:t>Vielen Dank für Ihre Aufmerksamkeit</a:t>
            </a:r>
            <a:endParaRPr lang="de-DE" sz="4000" dirty="0">
              <a:latin typeface="Comic Sans MS" pitchFamily="66" charset="0"/>
            </a:endParaRP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742" y="2132856"/>
            <a:ext cx="3328517" cy="4044740"/>
          </a:xfrm>
          <a:prstGeom prst="rect">
            <a:avLst/>
          </a:prstGeom>
          <a:effectLst>
            <a:outerShdw blurRad="50800" dist="190500" dir="13500000" algn="br" rotWithShape="0">
              <a:prstClr val="black">
                <a:alpha val="40000"/>
              </a:prstClr>
            </a:outerShdw>
          </a:effectLst>
        </p:spPr>
      </p:pic>
    </p:spTree>
    <p:extLst>
      <p:ext uri="{BB962C8B-B14F-4D97-AF65-F5344CB8AC3E}">
        <p14:creationId xmlns:p14="http://schemas.microsoft.com/office/powerpoint/2010/main" val="197506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6779096" cy="5112568"/>
          </a:xfrm>
        </p:spPr>
        <p:txBody>
          <a:bodyPr>
            <a:normAutofit fontScale="90000"/>
          </a:bodyPr>
          <a:lstStyle/>
          <a:p>
            <a:r>
              <a:rPr lang="de-DE" sz="5000" dirty="0" smtClean="0"/>
              <a:t>Die Kernfrage lautet: </a:t>
            </a:r>
            <a:br>
              <a:rPr lang="de-DE" sz="5000" dirty="0" smtClean="0"/>
            </a:br>
            <a:r>
              <a:rPr lang="de-DE" sz="5000" dirty="0" smtClean="0"/>
              <a:t/>
            </a:r>
            <a:br>
              <a:rPr lang="de-DE" sz="5000" dirty="0" smtClean="0"/>
            </a:br>
            <a:r>
              <a:rPr lang="de-DE" sz="5000" dirty="0" smtClean="0"/>
              <a:t>Welche Schule besucht Ihr Kind nach den Sommerferien?</a:t>
            </a:r>
            <a:endParaRPr lang="de-DE" sz="5000" dirty="0"/>
          </a:p>
        </p:txBody>
      </p:sp>
    </p:spTree>
    <p:extLst>
      <p:ext uri="{BB962C8B-B14F-4D97-AF65-F5344CB8AC3E}">
        <p14:creationId xmlns:p14="http://schemas.microsoft.com/office/powerpoint/2010/main" val="1888970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800" dirty="0" smtClean="0"/>
              <a:t>Gliederung der Präsentation</a:t>
            </a:r>
            <a:endParaRPr lang="de-DE" sz="3800" dirty="0"/>
          </a:p>
        </p:txBody>
      </p:sp>
      <p:sp>
        <p:nvSpPr>
          <p:cNvPr id="3" name="Inhaltsplatzhalter 2"/>
          <p:cNvSpPr>
            <a:spLocks noGrp="1"/>
          </p:cNvSpPr>
          <p:nvPr>
            <p:ph idx="1"/>
          </p:nvPr>
        </p:nvSpPr>
        <p:spPr>
          <a:xfrm>
            <a:off x="457200" y="1865462"/>
            <a:ext cx="8229600" cy="3127077"/>
          </a:xfrm>
        </p:spPr>
        <p:txBody>
          <a:bodyPr/>
          <a:lstStyle/>
          <a:p>
            <a:pPr marL="514350" indent="-514350">
              <a:buFont typeface="+mj-lt"/>
              <a:buAutoNum type="arabicParenR"/>
            </a:pPr>
            <a:r>
              <a:rPr lang="de-DE" dirty="0" smtClean="0"/>
              <a:t>Zahlen zur Schule</a:t>
            </a:r>
          </a:p>
          <a:p>
            <a:pPr marL="514350" indent="-514350">
              <a:buFont typeface="+mj-lt"/>
              <a:buAutoNum type="arabicParenR"/>
            </a:pPr>
            <a:r>
              <a:rPr lang="de-DE" dirty="0" smtClean="0"/>
              <a:t>Bedingungen für Klasse 5</a:t>
            </a:r>
          </a:p>
          <a:p>
            <a:pPr marL="514350" indent="-514350">
              <a:buFont typeface="+mj-lt"/>
              <a:buAutoNum type="arabicParenR"/>
            </a:pPr>
            <a:r>
              <a:rPr lang="de-DE" smtClean="0"/>
              <a:t>AGs </a:t>
            </a:r>
            <a:r>
              <a:rPr lang="de-DE" dirty="0" smtClean="0"/>
              <a:t>und Förderangebote</a:t>
            </a:r>
          </a:p>
          <a:p>
            <a:pPr marL="514350" indent="-514350">
              <a:buFont typeface="+mj-lt"/>
              <a:buAutoNum type="arabicParenR"/>
            </a:pPr>
            <a:r>
              <a:rPr lang="de-DE" dirty="0" smtClean="0"/>
              <a:t>Veranstaltungen und Projekte</a:t>
            </a:r>
          </a:p>
          <a:p>
            <a:pPr marL="514350" indent="-514350">
              <a:buFont typeface="+mj-lt"/>
              <a:buAutoNum type="arabicParenR"/>
            </a:pPr>
            <a:r>
              <a:rPr lang="de-DE" dirty="0" smtClean="0"/>
              <a:t>Voraussetzungen und Ziele</a:t>
            </a:r>
            <a:endParaRPr lang="de-DE" dirty="0"/>
          </a:p>
        </p:txBody>
      </p:sp>
    </p:spTree>
    <p:extLst>
      <p:ext uri="{BB962C8B-B14F-4D97-AF65-F5344CB8AC3E}">
        <p14:creationId xmlns:p14="http://schemas.microsoft.com/office/powerpoint/2010/main" val="426870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Anmerkung</a:t>
            </a:r>
            <a:endParaRPr lang="de-DE" dirty="0"/>
          </a:p>
        </p:txBody>
      </p:sp>
      <p:sp>
        <p:nvSpPr>
          <p:cNvPr id="3" name="Inhaltsplatzhalter 2"/>
          <p:cNvSpPr>
            <a:spLocks noGrp="1"/>
          </p:cNvSpPr>
          <p:nvPr>
            <p:ph idx="1"/>
          </p:nvPr>
        </p:nvSpPr>
        <p:spPr/>
        <p:txBody>
          <a:bodyPr/>
          <a:lstStyle/>
          <a:p>
            <a:pPr marL="0" indent="0" algn="just">
              <a:buNone/>
            </a:pPr>
            <a:r>
              <a:rPr lang="de-DE" dirty="0" smtClean="0"/>
              <a:t>Aufgrund der aktuellen Corona-Pandemie gibt es Einschränkungen im Schulbetrieb, die Ihnen als Eltern von Grundschul-kindern auch bekannt sind. </a:t>
            </a:r>
          </a:p>
          <a:p>
            <a:pPr marL="0" indent="0" algn="just">
              <a:buNone/>
            </a:pPr>
            <a:endParaRPr lang="de-DE" dirty="0" smtClean="0"/>
          </a:p>
          <a:p>
            <a:pPr marL="0" indent="0">
              <a:buNone/>
            </a:pPr>
            <a:r>
              <a:rPr lang="de-DE" dirty="0" smtClean="0"/>
              <a:t>Die folgende Präsentation geht von einem „normalen“ Schulbetrieb aus, den wir uns für das Schuljahr 2021/22 erhoffen. </a:t>
            </a:r>
            <a:endParaRPr lang="de-DE" dirty="0"/>
          </a:p>
        </p:txBody>
      </p:sp>
    </p:spTree>
    <p:extLst>
      <p:ext uri="{BB962C8B-B14F-4D97-AF65-F5344CB8AC3E}">
        <p14:creationId xmlns:p14="http://schemas.microsoft.com/office/powerpoint/2010/main" val="56916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Unser Schulalltag</a:t>
            </a:r>
            <a:endParaRPr lang="de-DE" dirty="0"/>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984" y="4280688"/>
            <a:ext cx="3360000" cy="2240000"/>
          </a:xfrm>
          <a:prstGeom prst="rect">
            <a:avLst/>
          </a:prstGeom>
        </p:spPr>
      </p:pic>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361" y="1556792"/>
            <a:ext cx="3778155" cy="2520000"/>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9109" y="4361739"/>
            <a:ext cx="3360000" cy="2240000"/>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9109" y="1703792"/>
            <a:ext cx="3360000" cy="2226000"/>
          </a:xfrm>
          <a:prstGeom prst="rect">
            <a:avLst/>
          </a:prstGeom>
        </p:spPr>
      </p:pic>
      <p:sp>
        <p:nvSpPr>
          <p:cNvPr id="3" name="Textfeld 2"/>
          <p:cNvSpPr txBox="1"/>
          <p:nvPr/>
        </p:nvSpPr>
        <p:spPr>
          <a:xfrm>
            <a:off x="1043608" y="1844824"/>
            <a:ext cx="3240360" cy="369332"/>
          </a:xfrm>
          <a:prstGeom prst="rect">
            <a:avLst/>
          </a:prstGeom>
          <a:noFill/>
        </p:spPr>
        <p:txBody>
          <a:bodyPr wrap="square" rtlCol="0">
            <a:spAutoFit/>
          </a:bodyPr>
          <a:lstStyle/>
          <a:p>
            <a:pPr algn="ctr"/>
            <a:r>
              <a:rPr lang="de-DE" dirty="0" smtClean="0"/>
              <a:t>Projekt: Lesen</a:t>
            </a:r>
            <a:endParaRPr lang="de-DE" dirty="0"/>
          </a:p>
        </p:txBody>
      </p:sp>
      <p:sp>
        <p:nvSpPr>
          <p:cNvPr id="8" name="Textfeld 7"/>
          <p:cNvSpPr txBox="1"/>
          <p:nvPr/>
        </p:nvSpPr>
        <p:spPr>
          <a:xfrm>
            <a:off x="6084168" y="3861048"/>
            <a:ext cx="1728192" cy="369332"/>
          </a:xfrm>
          <a:prstGeom prst="rect">
            <a:avLst/>
          </a:prstGeom>
          <a:noFill/>
        </p:spPr>
        <p:txBody>
          <a:bodyPr wrap="square" rtlCol="0">
            <a:spAutoFit/>
          </a:bodyPr>
          <a:lstStyle/>
          <a:p>
            <a:pPr algn="ctr"/>
            <a:r>
              <a:rPr lang="de-DE" dirty="0" err="1" smtClean="0"/>
              <a:t>Jobmesse</a:t>
            </a:r>
            <a:endParaRPr lang="de-DE" dirty="0"/>
          </a:p>
        </p:txBody>
      </p:sp>
      <p:sp>
        <p:nvSpPr>
          <p:cNvPr id="9" name="Textfeld 8"/>
          <p:cNvSpPr txBox="1"/>
          <p:nvPr/>
        </p:nvSpPr>
        <p:spPr>
          <a:xfrm>
            <a:off x="1907704" y="4364824"/>
            <a:ext cx="1656184" cy="369332"/>
          </a:xfrm>
          <a:prstGeom prst="rect">
            <a:avLst/>
          </a:prstGeom>
          <a:noFill/>
        </p:spPr>
        <p:txBody>
          <a:bodyPr wrap="square" rtlCol="0">
            <a:spAutoFit/>
          </a:bodyPr>
          <a:lstStyle/>
          <a:p>
            <a:r>
              <a:rPr lang="de-DE" dirty="0" smtClean="0"/>
              <a:t>Projektwoche</a:t>
            </a:r>
            <a:endParaRPr lang="de-DE" dirty="0"/>
          </a:p>
        </p:txBody>
      </p:sp>
      <p:sp>
        <p:nvSpPr>
          <p:cNvPr id="10" name="Textfeld 9"/>
          <p:cNvSpPr txBox="1"/>
          <p:nvPr/>
        </p:nvSpPr>
        <p:spPr>
          <a:xfrm>
            <a:off x="5652120" y="4364824"/>
            <a:ext cx="2016224" cy="369332"/>
          </a:xfrm>
          <a:prstGeom prst="rect">
            <a:avLst/>
          </a:prstGeom>
          <a:noFill/>
        </p:spPr>
        <p:txBody>
          <a:bodyPr wrap="square" rtlCol="0">
            <a:spAutoFit/>
          </a:bodyPr>
          <a:lstStyle/>
          <a:p>
            <a:pPr algn="ctr"/>
            <a:r>
              <a:rPr lang="de-DE" dirty="0" smtClean="0"/>
              <a:t>Faschingsfeier</a:t>
            </a:r>
            <a:endParaRPr lang="de-DE" dirty="0"/>
          </a:p>
        </p:txBody>
      </p:sp>
    </p:spTree>
    <p:extLst>
      <p:ext uri="{BB962C8B-B14F-4D97-AF65-F5344CB8AC3E}">
        <p14:creationId xmlns:p14="http://schemas.microsoft.com/office/powerpoint/2010/main" val="111480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3"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1+#ppt_w/2"/>
                                          </p:val>
                                        </p:tav>
                                        <p:tav tm="100000">
                                          <p:val>
                                            <p:strVal val="#ppt_x"/>
                                          </p:val>
                                        </p:tav>
                                      </p:tavLst>
                                    </p:anim>
                                    <p:anim calcmode="lin" valueType="num">
                                      <p:cBhvr additive="base">
                                        <p:cTn id="11" dur="750" fill="hold"/>
                                        <p:tgtEl>
                                          <p:spTgt spid="7"/>
                                        </p:tgtEl>
                                        <p:attrNameLst>
                                          <p:attrName>ppt_y</p:attrName>
                                        </p:attrNameLst>
                                      </p:cBhvr>
                                      <p:tavLst>
                                        <p:tav tm="0">
                                          <p:val>
                                            <p:strVal val="0-#ppt_h/2"/>
                                          </p:val>
                                        </p:tav>
                                        <p:tav tm="100000">
                                          <p:val>
                                            <p:strVal val="#ppt_y"/>
                                          </p:val>
                                        </p:tav>
                                      </p:tavLst>
                                    </p:anim>
                                  </p:childTnLst>
                                </p:cTn>
                              </p:par>
                            </p:childTnLst>
                          </p:cTn>
                        </p:par>
                        <p:par>
                          <p:cTn id="12" fill="hold">
                            <p:stCondLst>
                              <p:cond delay="1750"/>
                            </p:stCondLst>
                            <p:childTnLst>
                              <p:par>
                                <p:cTn id="13" presetID="2" presetClass="entr" presetSubtype="12"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3500"/>
                            </p:stCondLst>
                            <p:childTnLst>
                              <p:par>
                                <p:cTn id="18" presetID="2" presetClass="entr" presetSubtype="6"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779096" cy="1714202"/>
          </a:xfrm>
        </p:spPr>
        <p:txBody>
          <a:bodyPr/>
          <a:lstStyle/>
          <a:p>
            <a:r>
              <a:rPr lang="de-DE" dirty="0" smtClean="0"/>
              <a:t>Die RS Camper Höhe</a:t>
            </a:r>
            <a:br>
              <a:rPr lang="de-DE" dirty="0" smtClean="0"/>
            </a:br>
            <a:r>
              <a:rPr lang="de-DE" dirty="0" smtClean="0"/>
              <a:t>in</a:t>
            </a:r>
            <a:br>
              <a:rPr lang="de-DE" dirty="0" smtClean="0"/>
            </a:br>
            <a:r>
              <a:rPr lang="de-DE" dirty="0" smtClean="0"/>
              <a:t>Zahlen</a:t>
            </a:r>
            <a:endParaRPr lang="de-DE" dirty="0"/>
          </a:p>
        </p:txBody>
      </p:sp>
      <p:sp>
        <p:nvSpPr>
          <p:cNvPr id="3" name="Inhaltsplatzhalter 2"/>
          <p:cNvSpPr>
            <a:spLocks noGrp="1"/>
          </p:cNvSpPr>
          <p:nvPr>
            <p:ph idx="1"/>
          </p:nvPr>
        </p:nvSpPr>
        <p:spPr>
          <a:xfrm>
            <a:off x="457200" y="2492896"/>
            <a:ext cx="8229600" cy="3345235"/>
          </a:xfrm>
        </p:spPr>
        <p:txBody>
          <a:bodyPr/>
          <a:lstStyle/>
          <a:p>
            <a:r>
              <a:rPr lang="de-DE" dirty="0" smtClean="0"/>
              <a:t>750 Schülerinnen und Schüler</a:t>
            </a:r>
          </a:p>
          <a:p>
            <a:r>
              <a:rPr lang="de-DE" dirty="0" smtClean="0"/>
              <a:t>31 Klassen</a:t>
            </a:r>
          </a:p>
          <a:p>
            <a:r>
              <a:rPr lang="de-DE" dirty="0" smtClean="0"/>
              <a:t>58 Lehrerinnen und Lehrer</a:t>
            </a:r>
          </a:p>
          <a:p>
            <a:r>
              <a:rPr lang="de-DE" dirty="0" smtClean="0"/>
              <a:t>2 Sekretärinnen</a:t>
            </a:r>
          </a:p>
          <a:p>
            <a:r>
              <a:rPr lang="de-DE" dirty="0" smtClean="0"/>
              <a:t>2 Hausmeister und 1 Schulassistent</a:t>
            </a:r>
            <a:endParaRPr lang="de-DE" dirty="0"/>
          </a:p>
        </p:txBody>
      </p:sp>
    </p:spTree>
    <p:extLst>
      <p:ext uri="{BB962C8B-B14F-4D97-AF65-F5344CB8AC3E}">
        <p14:creationId xmlns:p14="http://schemas.microsoft.com/office/powerpoint/2010/main" val="68306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Bedingungen für Klasse 5</a:t>
            </a:r>
            <a:endParaRPr lang="de-DE" dirty="0"/>
          </a:p>
        </p:txBody>
      </p:sp>
      <p:sp>
        <p:nvSpPr>
          <p:cNvPr id="3" name="Inhaltsplatzhalter 2"/>
          <p:cNvSpPr>
            <a:spLocks noGrp="1"/>
          </p:cNvSpPr>
          <p:nvPr>
            <p:ph idx="1"/>
          </p:nvPr>
        </p:nvSpPr>
        <p:spPr>
          <a:xfrm>
            <a:off x="450420" y="1916832"/>
            <a:ext cx="8229600" cy="3484984"/>
          </a:xfrm>
        </p:spPr>
        <p:txBody>
          <a:bodyPr/>
          <a:lstStyle/>
          <a:p>
            <a:r>
              <a:rPr lang="de-DE" dirty="0" smtClean="0"/>
              <a:t>5 Klassen in Jahrgang 5</a:t>
            </a:r>
          </a:p>
          <a:p>
            <a:r>
              <a:rPr lang="de-DE" dirty="0" smtClean="0"/>
              <a:t>Klassenstärke in diesem Schuljahr </a:t>
            </a:r>
            <a:br>
              <a:rPr lang="de-DE" dirty="0" smtClean="0"/>
            </a:br>
            <a:r>
              <a:rPr lang="de-DE" dirty="0" smtClean="0"/>
              <a:t>25 Schüler/innen pro Klasse</a:t>
            </a:r>
          </a:p>
          <a:p>
            <a:r>
              <a:rPr lang="de-DE" dirty="0" smtClean="0"/>
              <a:t>29 Std. Unterricht pro Woche</a:t>
            </a:r>
          </a:p>
          <a:p>
            <a:r>
              <a:rPr lang="de-DE" dirty="0" smtClean="0"/>
              <a:t>Klassenleitungsteam von 2 Lehrkräften</a:t>
            </a:r>
          </a:p>
          <a:p>
            <a:r>
              <a:rPr lang="de-DE" dirty="0" smtClean="0"/>
              <a:t>Unterricht von 8</a:t>
            </a:r>
            <a:r>
              <a:rPr lang="de-DE" sz="2000" u="sng" baseline="70000" dirty="0" smtClean="0"/>
              <a:t>00</a:t>
            </a:r>
            <a:r>
              <a:rPr lang="de-DE" dirty="0" smtClean="0"/>
              <a:t> – 13</a:t>
            </a:r>
            <a:r>
              <a:rPr lang="de-DE" sz="2000" u="sng" baseline="70000" dirty="0"/>
              <a:t>20</a:t>
            </a:r>
            <a:r>
              <a:rPr lang="de-DE" dirty="0" smtClean="0"/>
              <a:t> Uhr</a:t>
            </a:r>
            <a:endParaRPr lang="de-DE" dirty="0"/>
          </a:p>
        </p:txBody>
      </p:sp>
    </p:spTree>
    <p:extLst>
      <p:ext uri="{BB962C8B-B14F-4D97-AF65-F5344CB8AC3E}">
        <p14:creationId xmlns:p14="http://schemas.microsoft.com/office/powerpoint/2010/main" val="1937000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lstStyle/>
          <a:p>
            <a:r>
              <a:rPr lang="de-DE" dirty="0" smtClean="0"/>
              <a:t>Stundenplan einer 5. Klasse</a:t>
            </a:r>
            <a:endParaRPr lang="de-DE" dirty="0"/>
          </a:p>
        </p:txBody>
      </p:sp>
      <p:pic>
        <p:nvPicPr>
          <p:cNvPr id="4" name="Inhaltsplatzhalt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6541" y="1556792"/>
            <a:ext cx="8475260" cy="4946952"/>
          </a:xfrm>
        </p:spPr>
      </p:pic>
      <p:grpSp>
        <p:nvGrpSpPr>
          <p:cNvPr id="8" name="Gruppieren 7"/>
          <p:cNvGrpSpPr/>
          <p:nvPr/>
        </p:nvGrpSpPr>
        <p:grpSpPr>
          <a:xfrm>
            <a:off x="899592" y="2737776"/>
            <a:ext cx="7777904" cy="3330001"/>
            <a:chOff x="899592" y="2737776"/>
            <a:chExt cx="7777904" cy="3330001"/>
          </a:xfrm>
        </p:grpSpPr>
        <p:grpSp>
          <p:nvGrpSpPr>
            <p:cNvPr id="7" name="Gruppieren 6"/>
            <p:cNvGrpSpPr/>
            <p:nvPr/>
          </p:nvGrpSpPr>
          <p:grpSpPr>
            <a:xfrm>
              <a:off x="899592" y="2737776"/>
              <a:ext cx="4968552" cy="3330001"/>
              <a:chOff x="899592" y="2737776"/>
              <a:chExt cx="4968552" cy="3330001"/>
            </a:xfrm>
          </p:grpSpPr>
          <p:sp>
            <p:nvSpPr>
              <p:cNvPr id="5" name="Abgerundetes Rechteck 4"/>
              <p:cNvSpPr/>
              <p:nvPr/>
            </p:nvSpPr>
            <p:spPr>
              <a:xfrm>
                <a:off x="899592" y="2737777"/>
                <a:ext cx="1008000" cy="3330000"/>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 name="Abgerundetes Rechteck 29"/>
              <p:cNvSpPr/>
              <p:nvPr/>
            </p:nvSpPr>
            <p:spPr>
              <a:xfrm>
                <a:off x="3863492" y="2737776"/>
                <a:ext cx="2004652" cy="3330000"/>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1" name="Abgerundetes Rechteck 30"/>
              <p:cNvSpPr/>
              <p:nvPr/>
            </p:nvSpPr>
            <p:spPr>
              <a:xfrm>
                <a:off x="1907592" y="3861047"/>
                <a:ext cx="1008000" cy="2206729"/>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2" name="Abgerundetes Rechteck 31"/>
              <p:cNvSpPr/>
              <p:nvPr/>
            </p:nvSpPr>
            <p:spPr>
              <a:xfrm>
                <a:off x="2904679" y="2737777"/>
                <a:ext cx="947241" cy="2226634"/>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33" name="Textfeld 32"/>
            <p:cNvSpPr txBox="1"/>
            <p:nvPr/>
          </p:nvSpPr>
          <p:spPr>
            <a:xfrm>
              <a:off x="6013200" y="4203855"/>
              <a:ext cx="2664296" cy="369332"/>
            </a:xfrm>
            <a:prstGeom prst="rect">
              <a:avLst/>
            </a:prstGeom>
            <a:noFill/>
          </p:spPr>
          <p:txBody>
            <a:bodyPr wrap="square" rtlCol="0">
              <a:spAutoFit/>
            </a:bodyPr>
            <a:lstStyle/>
            <a:p>
              <a:r>
                <a:rPr lang="de-DE" dirty="0" smtClean="0">
                  <a:latin typeface="Comic Sans MS" pitchFamily="66" charset="0"/>
                </a:rPr>
                <a:t>Doppelstundenmodell</a:t>
              </a:r>
            </a:p>
          </p:txBody>
        </p:sp>
      </p:grpSp>
      <p:grpSp>
        <p:nvGrpSpPr>
          <p:cNvPr id="10" name="Gruppieren 9"/>
          <p:cNvGrpSpPr/>
          <p:nvPr/>
        </p:nvGrpSpPr>
        <p:grpSpPr>
          <a:xfrm>
            <a:off x="1913266" y="3846117"/>
            <a:ext cx="6727345" cy="1135309"/>
            <a:chOff x="1913266" y="3846117"/>
            <a:chExt cx="6727345" cy="1135309"/>
          </a:xfrm>
        </p:grpSpPr>
        <p:sp>
          <p:nvSpPr>
            <p:cNvPr id="34" name="Textfeld 33"/>
            <p:cNvSpPr txBox="1"/>
            <p:nvPr/>
          </p:nvSpPr>
          <p:spPr>
            <a:xfrm>
              <a:off x="5976315" y="4052037"/>
              <a:ext cx="2664296" cy="646331"/>
            </a:xfrm>
            <a:prstGeom prst="rect">
              <a:avLst/>
            </a:prstGeom>
            <a:noFill/>
          </p:spPr>
          <p:txBody>
            <a:bodyPr wrap="square" rtlCol="0">
              <a:spAutoFit/>
            </a:bodyPr>
            <a:lstStyle/>
            <a:p>
              <a:pPr algn="ctr"/>
              <a:r>
                <a:rPr lang="de-DE" dirty="0" smtClean="0">
                  <a:latin typeface="Comic Sans MS" pitchFamily="66" charset="0"/>
                </a:rPr>
                <a:t>Hauptfach</a:t>
              </a:r>
            </a:p>
            <a:p>
              <a:pPr algn="ctr"/>
              <a:r>
                <a:rPr lang="de-DE" dirty="0" smtClean="0">
                  <a:latin typeface="Comic Sans MS" pitchFamily="66" charset="0"/>
                </a:rPr>
                <a:t>Deutsch</a:t>
              </a:r>
            </a:p>
          </p:txBody>
        </p:sp>
        <p:sp>
          <p:nvSpPr>
            <p:cNvPr id="35" name="Abgerundetes Rechteck 34"/>
            <p:cNvSpPr/>
            <p:nvPr/>
          </p:nvSpPr>
          <p:spPr>
            <a:xfrm>
              <a:off x="1913266" y="3868109"/>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p:cNvSpPr/>
            <p:nvPr/>
          </p:nvSpPr>
          <p:spPr>
            <a:xfrm>
              <a:off x="4865818" y="3846117"/>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6" name="Gruppieren 55"/>
          <p:cNvGrpSpPr/>
          <p:nvPr/>
        </p:nvGrpSpPr>
        <p:grpSpPr>
          <a:xfrm>
            <a:off x="2889211" y="3861047"/>
            <a:ext cx="5582905" cy="1113317"/>
            <a:chOff x="2889211" y="3861047"/>
            <a:chExt cx="5582905" cy="1113317"/>
          </a:xfrm>
        </p:grpSpPr>
        <p:sp>
          <p:nvSpPr>
            <p:cNvPr id="9" name="Abgerundetes Rechteck 8"/>
            <p:cNvSpPr/>
            <p:nvPr/>
          </p:nvSpPr>
          <p:spPr>
            <a:xfrm>
              <a:off x="2889211" y="3861047"/>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5807820" y="4240101"/>
              <a:ext cx="2664296" cy="369332"/>
            </a:xfrm>
            <a:prstGeom prst="rect">
              <a:avLst/>
            </a:prstGeom>
            <a:noFill/>
          </p:spPr>
          <p:txBody>
            <a:bodyPr wrap="square" rtlCol="0">
              <a:spAutoFit/>
            </a:bodyPr>
            <a:lstStyle/>
            <a:p>
              <a:pPr algn="ctr"/>
              <a:r>
                <a:rPr lang="de-DE" dirty="0" smtClean="0">
                  <a:latin typeface="Comic Sans MS" pitchFamily="66" charset="0"/>
                </a:rPr>
                <a:t>Religion</a:t>
              </a:r>
            </a:p>
          </p:txBody>
        </p:sp>
      </p:grpSp>
      <p:grpSp>
        <p:nvGrpSpPr>
          <p:cNvPr id="11" name="Gruppieren 10"/>
          <p:cNvGrpSpPr/>
          <p:nvPr/>
        </p:nvGrpSpPr>
        <p:grpSpPr>
          <a:xfrm>
            <a:off x="912427" y="2754792"/>
            <a:ext cx="7732181" cy="3286292"/>
            <a:chOff x="912427" y="2754792"/>
            <a:chExt cx="7732181" cy="3286292"/>
          </a:xfrm>
        </p:grpSpPr>
        <p:sp>
          <p:nvSpPr>
            <p:cNvPr id="26" name="Textfeld 25"/>
            <p:cNvSpPr txBox="1"/>
            <p:nvPr/>
          </p:nvSpPr>
          <p:spPr>
            <a:xfrm>
              <a:off x="5980312" y="4061756"/>
              <a:ext cx="2664296" cy="646331"/>
            </a:xfrm>
            <a:prstGeom prst="rect">
              <a:avLst/>
            </a:prstGeom>
            <a:noFill/>
          </p:spPr>
          <p:txBody>
            <a:bodyPr wrap="square" rtlCol="0">
              <a:spAutoFit/>
            </a:bodyPr>
            <a:lstStyle/>
            <a:p>
              <a:pPr algn="ctr"/>
              <a:r>
                <a:rPr lang="de-DE" dirty="0" smtClean="0">
                  <a:latin typeface="Comic Sans MS" pitchFamily="66" charset="0"/>
                </a:rPr>
                <a:t>Hauptfach</a:t>
              </a:r>
            </a:p>
            <a:p>
              <a:pPr algn="ctr"/>
              <a:r>
                <a:rPr lang="de-DE" dirty="0" smtClean="0">
                  <a:latin typeface="Comic Sans MS" pitchFamily="66" charset="0"/>
                </a:rPr>
                <a:t>Mathematik</a:t>
              </a:r>
            </a:p>
          </p:txBody>
        </p:sp>
        <p:sp>
          <p:nvSpPr>
            <p:cNvPr id="38" name="Abgerundetes Rechteck 37"/>
            <p:cNvSpPr/>
            <p:nvPr/>
          </p:nvSpPr>
          <p:spPr>
            <a:xfrm>
              <a:off x="1907592" y="2754793"/>
              <a:ext cx="1002326" cy="556658"/>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p:cNvSpPr/>
            <p:nvPr/>
          </p:nvSpPr>
          <p:spPr>
            <a:xfrm>
              <a:off x="3869683" y="2754792"/>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p:cNvSpPr/>
            <p:nvPr/>
          </p:nvSpPr>
          <p:spPr>
            <a:xfrm>
              <a:off x="912427" y="4927767"/>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4" name="Gruppieren 43"/>
          <p:cNvGrpSpPr/>
          <p:nvPr/>
        </p:nvGrpSpPr>
        <p:grpSpPr>
          <a:xfrm>
            <a:off x="2893822" y="2754793"/>
            <a:ext cx="5751997" cy="3331163"/>
            <a:chOff x="2893822" y="2754793"/>
            <a:chExt cx="5751997" cy="3331163"/>
          </a:xfrm>
        </p:grpSpPr>
        <p:sp>
          <p:nvSpPr>
            <p:cNvPr id="41" name="Abgerundetes Rechteck 40"/>
            <p:cNvSpPr/>
            <p:nvPr/>
          </p:nvSpPr>
          <p:spPr>
            <a:xfrm>
              <a:off x="4864346" y="4972639"/>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p:cNvSpPr/>
            <p:nvPr/>
          </p:nvSpPr>
          <p:spPr>
            <a:xfrm>
              <a:off x="2893822" y="2754793"/>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p:cNvSpPr txBox="1"/>
            <p:nvPr/>
          </p:nvSpPr>
          <p:spPr>
            <a:xfrm>
              <a:off x="5981523" y="4076380"/>
              <a:ext cx="2664296" cy="646331"/>
            </a:xfrm>
            <a:prstGeom prst="rect">
              <a:avLst/>
            </a:prstGeom>
            <a:noFill/>
          </p:spPr>
          <p:txBody>
            <a:bodyPr wrap="square" rtlCol="0">
              <a:spAutoFit/>
            </a:bodyPr>
            <a:lstStyle/>
            <a:p>
              <a:pPr algn="ctr"/>
              <a:r>
                <a:rPr lang="de-DE" dirty="0" smtClean="0">
                  <a:latin typeface="Comic Sans MS" pitchFamily="66" charset="0"/>
                </a:rPr>
                <a:t>Hauptfach</a:t>
              </a:r>
            </a:p>
            <a:p>
              <a:pPr algn="ctr"/>
              <a:r>
                <a:rPr lang="de-DE" dirty="0" smtClean="0">
                  <a:latin typeface="Comic Sans MS" pitchFamily="66" charset="0"/>
                </a:rPr>
                <a:t>Englisch</a:t>
              </a:r>
            </a:p>
          </p:txBody>
        </p:sp>
      </p:grpSp>
      <p:grpSp>
        <p:nvGrpSpPr>
          <p:cNvPr id="47" name="Gruppieren 46"/>
          <p:cNvGrpSpPr/>
          <p:nvPr/>
        </p:nvGrpSpPr>
        <p:grpSpPr>
          <a:xfrm>
            <a:off x="1914753" y="3294435"/>
            <a:ext cx="6759057" cy="1275153"/>
            <a:chOff x="1914753" y="3294435"/>
            <a:chExt cx="6759057" cy="1275153"/>
          </a:xfrm>
        </p:grpSpPr>
        <p:sp>
          <p:nvSpPr>
            <p:cNvPr id="45" name="Textfeld 44"/>
            <p:cNvSpPr txBox="1"/>
            <p:nvPr/>
          </p:nvSpPr>
          <p:spPr>
            <a:xfrm>
              <a:off x="6009514" y="4200256"/>
              <a:ext cx="2664296" cy="369332"/>
            </a:xfrm>
            <a:prstGeom prst="rect">
              <a:avLst/>
            </a:prstGeom>
            <a:noFill/>
          </p:spPr>
          <p:txBody>
            <a:bodyPr wrap="square" rtlCol="0">
              <a:spAutoFit/>
            </a:bodyPr>
            <a:lstStyle/>
            <a:p>
              <a:r>
                <a:rPr lang="de-DE" dirty="0" smtClean="0">
                  <a:latin typeface="Comic Sans MS" pitchFamily="66" charset="0"/>
                </a:rPr>
                <a:t>Verfügungsstunde</a:t>
              </a:r>
            </a:p>
          </p:txBody>
        </p:sp>
        <p:sp>
          <p:nvSpPr>
            <p:cNvPr id="46" name="Abgerundetes Rechteck 45"/>
            <p:cNvSpPr/>
            <p:nvPr/>
          </p:nvSpPr>
          <p:spPr>
            <a:xfrm>
              <a:off x="1914753" y="3294435"/>
              <a:ext cx="1002326" cy="573675"/>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1" name="Gruppieren 50"/>
          <p:cNvGrpSpPr/>
          <p:nvPr/>
        </p:nvGrpSpPr>
        <p:grpSpPr>
          <a:xfrm>
            <a:off x="913915" y="2754793"/>
            <a:ext cx="7707539" cy="3312983"/>
            <a:chOff x="913915" y="2754793"/>
            <a:chExt cx="7707539" cy="3312983"/>
          </a:xfrm>
        </p:grpSpPr>
        <p:sp>
          <p:nvSpPr>
            <p:cNvPr id="48" name="Textfeld 47"/>
            <p:cNvSpPr txBox="1"/>
            <p:nvPr/>
          </p:nvSpPr>
          <p:spPr>
            <a:xfrm>
              <a:off x="5957158" y="4229504"/>
              <a:ext cx="2664296" cy="369332"/>
            </a:xfrm>
            <a:prstGeom prst="rect">
              <a:avLst/>
            </a:prstGeom>
            <a:noFill/>
          </p:spPr>
          <p:txBody>
            <a:bodyPr wrap="square" rtlCol="0">
              <a:spAutoFit/>
            </a:bodyPr>
            <a:lstStyle/>
            <a:p>
              <a:r>
                <a:rPr lang="de-DE" dirty="0" smtClean="0">
                  <a:latin typeface="Comic Sans MS" pitchFamily="66" charset="0"/>
                </a:rPr>
                <a:t>Naturwissenschaften</a:t>
              </a:r>
            </a:p>
          </p:txBody>
        </p:sp>
        <p:sp>
          <p:nvSpPr>
            <p:cNvPr id="49" name="Abgerundetes Rechteck 48"/>
            <p:cNvSpPr/>
            <p:nvPr/>
          </p:nvSpPr>
          <p:spPr>
            <a:xfrm>
              <a:off x="3851920" y="4954459"/>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Abgerundetes Rechteck 49"/>
            <p:cNvSpPr/>
            <p:nvPr/>
          </p:nvSpPr>
          <p:spPr>
            <a:xfrm>
              <a:off x="913915" y="2754793"/>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5" name="Gruppieren 54"/>
          <p:cNvGrpSpPr/>
          <p:nvPr/>
        </p:nvGrpSpPr>
        <p:grpSpPr>
          <a:xfrm>
            <a:off x="2893814" y="2732800"/>
            <a:ext cx="5494610" cy="2796497"/>
            <a:chOff x="2893814" y="2732800"/>
            <a:chExt cx="5494610" cy="2796497"/>
          </a:xfrm>
        </p:grpSpPr>
        <p:sp>
          <p:nvSpPr>
            <p:cNvPr id="52" name="Abgerundetes Rechteck 51"/>
            <p:cNvSpPr/>
            <p:nvPr/>
          </p:nvSpPr>
          <p:spPr>
            <a:xfrm>
              <a:off x="2893814" y="4950020"/>
              <a:ext cx="1002326" cy="57927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Abgerundetes Rechteck 52"/>
            <p:cNvSpPr/>
            <p:nvPr/>
          </p:nvSpPr>
          <p:spPr>
            <a:xfrm>
              <a:off x="4865818" y="2732800"/>
              <a:ext cx="1002326" cy="1113317"/>
            </a:xfrm>
            <a:prstGeom prst="roundRect">
              <a:avLst/>
            </a:prstGeom>
            <a:noFill/>
            <a:ln w="38100">
              <a:solidFill>
                <a:srgbClr val="FA0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p:cNvSpPr txBox="1"/>
            <p:nvPr/>
          </p:nvSpPr>
          <p:spPr>
            <a:xfrm>
              <a:off x="5724128" y="4214880"/>
              <a:ext cx="2664296" cy="369332"/>
            </a:xfrm>
            <a:prstGeom prst="rect">
              <a:avLst/>
            </a:prstGeom>
            <a:noFill/>
          </p:spPr>
          <p:txBody>
            <a:bodyPr wrap="square" rtlCol="0">
              <a:spAutoFit/>
            </a:bodyPr>
            <a:lstStyle/>
            <a:p>
              <a:pPr algn="ctr"/>
              <a:r>
                <a:rPr lang="de-DE" dirty="0" smtClean="0">
                  <a:latin typeface="Comic Sans MS" pitchFamily="66" charset="0"/>
                </a:rPr>
                <a:t>GSW - Fächer</a:t>
              </a:r>
            </a:p>
          </p:txBody>
        </p:sp>
      </p:grpSp>
      <p:sp>
        <p:nvSpPr>
          <p:cNvPr id="12" name="Rechteck 11"/>
          <p:cNvSpPr/>
          <p:nvPr/>
        </p:nvSpPr>
        <p:spPr>
          <a:xfrm>
            <a:off x="2267744" y="1728000"/>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7609164" y="1880400"/>
            <a:ext cx="1008112" cy="10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7020272" y="1679458"/>
            <a:ext cx="1584176" cy="261610"/>
          </a:xfrm>
          <a:prstGeom prst="rect">
            <a:avLst/>
          </a:prstGeom>
          <a:solidFill>
            <a:schemeClr val="bg1"/>
          </a:solidFill>
        </p:spPr>
        <p:txBody>
          <a:bodyPr wrap="square" rtlCol="0" anchor="ctr" anchorCtr="1">
            <a:noAutofit/>
          </a:bodyPr>
          <a:lstStyle/>
          <a:p>
            <a:r>
              <a:rPr lang="de-DE" sz="1100" b="1" dirty="0" smtClean="0"/>
              <a:t>Schuljahr 2020/2021</a:t>
            </a:r>
          </a:p>
        </p:txBody>
      </p:sp>
    </p:spTree>
    <p:extLst>
      <p:ext uri="{BB962C8B-B14F-4D97-AF65-F5344CB8AC3E}">
        <p14:creationId xmlns:p14="http://schemas.microsoft.com/office/powerpoint/2010/main" val="4838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5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Words>
  <Application>Microsoft Office PowerPoint</Application>
  <PresentationFormat>Bildschirmpräsentation (4:3)</PresentationFormat>
  <Paragraphs>186</Paragraphs>
  <Slides>24</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Arial</vt:lpstr>
      <vt:lpstr>Calibri</vt:lpstr>
      <vt:lpstr>Comic Sans MS</vt:lpstr>
      <vt:lpstr>Symbol</vt:lpstr>
      <vt:lpstr>Times New Roman</vt:lpstr>
      <vt:lpstr>Wingdings</vt:lpstr>
      <vt:lpstr>Wingdings 3</vt:lpstr>
      <vt:lpstr>Larissa</vt:lpstr>
      <vt:lpstr>Herzlich Willkommen zur Vorstellung der RS Camper Höhe</vt:lpstr>
      <vt:lpstr>Die Schulleitung</vt:lpstr>
      <vt:lpstr>Die Kernfrage lautet:   Welche Schule besucht Ihr Kind nach den Sommerferien?</vt:lpstr>
      <vt:lpstr>Gliederung der Präsentation</vt:lpstr>
      <vt:lpstr>Anmerkung</vt:lpstr>
      <vt:lpstr>Unser Schulalltag</vt:lpstr>
      <vt:lpstr>Die RS Camper Höhe in Zahlen</vt:lpstr>
      <vt:lpstr>Bedingungen für Klasse 5</vt:lpstr>
      <vt:lpstr>Stundenplan einer 5. Klasse</vt:lpstr>
      <vt:lpstr>Schülerbuch</vt:lpstr>
      <vt:lpstr>Das Schülerbuch…</vt:lpstr>
      <vt:lpstr>AGs und Förderangebote</vt:lpstr>
      <vt:lpstr>Förderangebote</vt:lpstr>
      <vt:lpstr>Methoden- und Sozialtrainingstage</vt:lpstr>
      <vt:lpstr>Methoden- und Sozialtrainingstage</vt:lpstr>
      <vt:lpstr>Veranstaltungen und Projekte</vt:lpstr>
      <vt:lpstr>Zielsetzung der RS Camper Höhe</vt:lpstr>
      <vt:lpstr>Berufsvorbereitung</vt:lpstr>
      <vt:lpstr>Voraussetzungen und Erwartungen</vt:lpstr>
      <vt:lpstr>Voraussetzungen und Erwartungen</vt:lpstr>
      <vt:lpstr>Für einen erfolgreichen Schulbesuch unserer Schülerinnen und Schüler wünschen wir uns  eine konstruktive Zusammenarbeit von Schule und Elternhaus</vt:lpstr>
      <vt:lpstr>Fragen als Hilfe bei der Entscheidungsfindung</vt:lpstr>
      <vt:lpstr>Schauen Sie gerne auf unsere Homepage: www.rscampe.de</vt:lpstr>
      <vt:lpstr>Vielen Dank für Ihre Aufmerksamkeit</vt:lpstr>
    </vt:vector>
  </TitlesOfParts>
  <Company>Schule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Ihr Benutzername</dc:creator>
  <cp:lastModifiedBy>GSH</cp:lastModifiedBy>
  <cp:revision>137</cp:revision>
  <cp:lastPrinted>2015-11-05T05:37:16Z</cp:lastPrinted>
  <dcterms:created xsi:type="dcterms:W3CDTF">2011-11-02T06:40:32Z</dcterms:created>
  <dcterms:modified xsi:type="dcterms:W3CDTF">2020-12-01T15:43:20Z</dcterms:modified>
</cp:coreProperties>
</file>